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317" r:id="rId2"/>
    <p:sldId id="320" r:id="rId3"/>
    <p:sldId id="323" r:id="rId4"/>
    <p:sldId id="324" r:id="rId5"/>
    <p:sldId id="325" r:id="rId6"/>
    <p:sldId id="333" r:id="rId7"/>
    <p:sldId id="297" r:id="rId8"/>
    <p:sldId id="298" r:id="rId9"/>
    <p:sldId id="299" r:id="rId10"/>
    <p:sldId id="300" r:id="rId11"/>
    <p:sldId id="301" r:id="rId12"/>
    <p:sldId id="302" r:id="rId13"/>
    <p:sldId id="319" r:id="rId14"/>
    <p:sldId id="303" r:id="rId15"/>
    <p:sldId id="313" r:id="rId16"/>
    <p:sldId id="314" r:id="rId17"/>
    <p:sldId id="315" r:id="rId18"/>
    <p:sldId id="304" r:id="rId19"/>
    <p:sldId id="305" r:id="rId20"/>
    <p:sldId id="306" r:id="rId21"/>
    <p:sldId id="307" r:id="rId22"/>
    <p:sldId id="288" r:id="rId23"/>
    <p:sldId id="281" r:id="rId24"/>
    <p:sldId id="289" r:id="rId25"/>
    <p:sldId id="290" r:id="rId26"/>
    <p:sldId id="316" r:id="rId27"/>
    <p:sldId id="332" r:id="rId28"/>
    <p:sldId id="292" r:id="rId29"/>
    <p:sldId id="293" r:id="rId30"/>
    <p:sldId id="294" r:id="rId31"/>
    <p:sldId id="282" r:id="rId32"/>
    <p:sldId id="266" r:id="rId33"/>
    <p:sldId id="267" r:id="rId34"/>
    <p:sldId id="268" r:id="rId35"/>
    <p:sldId id="269" r:id="rId36"/>
    <p:sldId id="284" r:id="rId37"/>
    <p:sldId id="285" r:id="rId38"/>
    <p:sldId id="286" r:id="rId39"/>
    <p:sldId id="287" r:id="rId40"/>
    <p:sldId id="270" r:id="rId41"/>
    <p:sldId id="271" r:id="rId42"/>
    <p:sldId id="272" r:id="rId43"/>
    <p:sldId id="273" r:id="rId44"/>
    <p:sldId id="274" r:id="rId45"/>
    <p:sldId id="275" r:id="rId46"/>
    <p:sldId id="276" r:id="rId47"/>
    <p:sldId id="277" r:id="rId48"/>
    <p:sldId id="278" r:id="rId49"/>
    <p:sldId id="279" r:id="rId50"/>
    <p:sldId id="280" r:id="rId51"/>
    <p:sldId id="318" r:id="rId52"/>
  </p:sldIdLst>
  <p:sldSz cx="9144000" cy="6858000" type="screen4x3"/>
  <p:notesSz cx="7105650" cy="4873625"/>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94660"/>
  </p:normalViewPr>
  <p:slideViewPr>
    <p:cSldViewPr>
      <p:cViewPr>
        <p:scale>
          <a:sx n="96" d="100"/>
          <a:sy n="96" d="100"/>
        </p:scale>
        <p:origin x="-414"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D3632C-7511-4E3E-A0B8-6BEAE1847380}" type="doc">
      <dgm:prSet loTypeId="urn:microsoft.com/office/officeart/2005/8/layout/radial4" loCatId="relationship" qsTypeId="urn:microsoft.com/office/officeart/2005/8/quickstyle/simple1#1" qsCatId="simple" csTypeId="urn:microsoft.com/office/officeart/2005/8/colors/accent1_2#1" csCatId="accent1" phldr="1"/>
      <dgm:spPr/>
      <dgm:t>
        <a:bodyPr/>
        <a:lstStyle/>
        <a:p>
          <a:endParaRPr lang="it-IT"/>
        </a:p>
      </dgm:t>
    </dgm:pt>
    <dgm:pt modelId="{4E49C58A-D343-4390-8A36-7784BDD01DEE}">
      <dgm:prSet phldrT="[Testo]">
        <dgm:style>
          <a:lnRef idx="1">
            <a:schemeClr val="accent1"/>
          </a:lnRef>
          <a:fillRef idx="2">
            <a:schemeClr val="accent1"/>
          </a:fillRef>
          <a:effectRef idx="1">
            <a:schemeClr val="accent1"/>
          </a:effectRef>
          <a:fontRef idx="minor">
            <a:schemeClr val="dk1"/>
          </a:fontRef>
        </dgm:style>
      </dgm:prSet>
      <dgm:spPr/>
      <dgm:t>
        <a:bodyPr/>
        <a:lstStyle/>
        <a:p>
          <a:r>
            <a:rPr lang="it-IT" dirty="0" smtClean="0"/>
            <a:t>SNP</a:t>
          </a:r>
          <a:endParaRPr lang="it-IT" dirty="0"/>
        </a:p>
      </dgm:t>
    </dgm:pt>
    <dgm:pt modelId="{F55C0B35-A3E3-4EF3-8C45-B410F7B4258D}" type="parTrans" cxnId="{9A5F5ECE-D6D4-41CC-9345-8E855B8782BD}">
      <dgm:prSet/>
      <dgm:spPr/>
      <dgm:t>
        <a:bodyPr/>
        <a:lstStyle/>
        <a:p>
          <a:endParaRPr lang="it-IT"/>
        </a:p>
      </dgm:t>
    </dgm:pt>
    <dgm:pt modelId="{0A607056-47CD-4EA8-B6CC-460B9ECA7A3A}" type="sibTrans" cxnId="{9A5F5ECE-D6D4-41CC-9345-8E855B8782BD}">
      <dgm:prSet/>
      <dgm:spPr/>
      <dgm:t>
        <a:bodyPr/>
        <a:lstStyle/>
        <a:p>
          <a:endParaRPr lang="it-IT"/>
        </a:p>
      </dgm:t>
    </dgm:pt>
    <dgm:pt modelId="{EC70036D-01C8-45EB-B7DE-967F2964F6B3}">
      <dgm:prSet phldrT="[Testo]">
        <dgm:style>
          <a:lnRef idx="1">
            <a:schemeClr val="accent6"/>
          </a:lnRef>
          <a:fillRef idx="2">
            <a:schemeClr val="accent6"/>
          </a:fillRef>
          <a:effectRef idx="1">
            <a:schemeClr val="accent6"/>
          </a:effectRef>
          <a:fontRef idx="minor">
            <a:schemeClr val="dk1"/>
          </a:fontRef>
        </dgm:style>
      </dgm:prSet>
      <dgm:spPr/>
      <dgm:t>
        <a:bodyPr/>
        <a:lstStyle/>
        <a:p>
          <a:r>
            <a:rPr lang="it-IT" dirty="0" smtClean="0"/>
            <a:t>Ottimizzazione delle Risorse</a:t>
          </a:r>
          <a:endParaRPr lang="it-IT" dirty="0"/>
        </a:p>
      </dgm:t>
    </dgm:pt>
    <dgm:pt modelId="{863FC73B-A19A-48C7-B8B0-83546BFC1B94}" type="parTrans" cxnId="{85A0B9D6-E467-4AF0-B97E-1FA169DD60B9}">
      <dgm:prSet/>
      <dgm:spPr/>
      <dgm:t>
        <a:bodyPr/>
        <a:lstStyle/>
        <a:p>
          <a:endParaRPr lang="it-IT"/>
        </a:p>
      </dgm:t>
    </dgm:pt>
    <dgm:pt modelId="{44744213-A4D1-4F43-AEA4-D423A1924A96}" type="sibTrans" cxnId="{85A0B9D6-E467-4AF0-B97E-1FA169DD60B9}">
      <dgm:prSet/>
      <dgm:spPr/>
      <dgm:t>
        <a:bodyPr/>
        <a:lstStyle/>
        <a:p>
          <a:endParaRPr lang="it-IT"/>
        </a:p>
      </dgm:t>
    </dgm:pt>
    <dgm:pt modelId="{B8CBFCAA-CB0D-4C60-A467-81E4B57E8149}">
      <dgm:prSet phldrT="[Testo]">
        <dgm:style>
          <a:lnRef idx="1">
            <a:schemeClr val="accent6"/>
          </a:lnRef>
          <a:fillRef idx="2">
            <a:schemeClr val="accent6"/>
          </a:fillRef>
          <a:effectRef idx="1">
            <a:schemeClr val="accent6"/>
          </a:effectRef>
          <a:fontRef idx="minor">
            <a:schemeClr val="dk1"/>
          </a:fontRef>
        </dgm:style>
      </dgm:prSet>
      <dgm:spPr/>
      <dgm:t>
        <a:bodyPr/>
        <a:lstStyle/>
        <a:p>
          <a:r>
            <a:rPr lang="it-IT" dirty="0" smtClean="0"/>
            <a:t>Riduzione  Tempi  di Notifica</a:t>
          </a:r>
          <a:endParaRPr lang="it-IT" dirty="0"/>
        </a:p>
      </dgm:t>
    </dgm:pt>
    <dgm:pt modelId="{F940323F-ADF3-4AE1-AD8A-A23C83B1E963}" type="parTrans" cxnId="{FB09AA0E-960A-44D5-ACD2-4286A732002F}">
      <dgm:prSet/>
      <dgm:spPr/>
      <dgm:t>
        <a:bodyPr/>
        <a:lstStyle/>
        <a:p>
          <a:endParaRPr lang="it-IT"/>
        </a:p>
      </dgm:t>
    </dgm:pt>
    <dgm:pt modelId="{9DE3206E-E106-4D5B-BFFD-440E7EF02FE0}" type="sibTrans" cxnId="{FB09AA0E-960A-44D5-ACD2-4286A732002F}">
      <dgm:prSet/>
      <dgm:spPr/>
      <dgm:t>
        <a:bodyPr/>
        <a:lstStyle/>
        <a:p>
          <a:endParaRPr lang="it-IT"/>
        </a:p>
      </dgm:t>
    </dgm:pt>
    <dgm:pt modelId="{35FBA60D-D232-4009-8B43-A94C74F913E4}">
      <dgm:prSet phldrT="[Testo]">
        <dgm:style>
          <a:lnRef idx="1">
            <a:schemeClr val="accent6"/>
          </a:lnRef>
          <a:fillRef idx="2">
            <a:schemeClr val="accent6"/>
          </a:fillRef>
          <a:effectRef idx="1">
            <a:schemeClr val="accent6"/>
          </a:effectRef>
          <a:fontRef idx="minor">
            <a:schemeClr val="dk1"/>
          </a:fontRef>
        </dgm:style>
      </dgm:prSet>
      <dgm:spPr/>
      <dgm:t>
        <a:bodyPr/>
        <a:lstStyle/>
        <a:p>
          <a:r>
            <a:rPr lang="it-IT" dirty="0" smtClean="0"/>
            <a:t>Riduzione dei Costi</a:t>
          </a:r>
          <a:endParaRPr lang="it-IT" dirty="0"/>
        </a:p>
      </dgm:t>
    </dgm:pt>
    <dgm:pt modelId="{95957D00-C098-4269-BF9E-941C7711B323}" type="parTrans" cxnId="{8FA889FD-4306-434C-9186-F719547703FB}">
      <dgm:prSet/>
      <dgm:spPr/>
      <dgm:t>
        <a:bodyPr/>
        <a:lstStyle/>
        <a:p>
          <a:endParaRPr lang="it-IT"/>
        </a:p>
      </dgm:t>
    </dgm:pt>
    <dgm:pt modelId="{B1277F46-6A59-4CC8-87A9-8FCD0009998F}" type="sibTrans" cxnId="{8FA889FD-4306-434C-9186-F719547703FB}">
      <dgm:prSet/>
      <dgm:spPr/>
      <dgm:t>
        <a:bodyPr/>
        <a:lstStyle/>
        <a:p>
          <a:endParaRPr lang="it-IT"/>
        </a:p>
      </dgm:t>
    </dgm:pt>
    <dgm:pt modelId="{68474F33-4161-4747-9321-7275092795EF}">
      <dgm:prSet phldrT="[Testo]">
        <dgm:style>
          <a:lnRef idx="0">
            <a:schemeClr val="accent6"/>
          </a:lnRef>
          <a:fillRef idx="3">
            <a:schemeClr val="accent6"/>
          </a:fillRef>
          <a:effectRef idx="3">
            <a:schemeClr val="accent6"/>
          </a:effectRef>
          <a:fontRef idx="minor">
            <a:schemeClr val="lt1"/>
          </a:fontRef>
        </dgm:style>
      </dgm:prSet>
      <dgm:spPr/>
      <dgm:t>
        <a:bodyPr/>
        <a:lstStyle/>
        <a:p>
          <a:r>
            <a:rPr lang="it-IT" dirty="0" smtClean="0"/>
            <a:t>CERTEZZA DELLA NOTIFICA</a:t>
          </a:r>
          <a:endParaRPr lang="it-IT" dirty="0"/>
        </a:p>
      </dgm:t>
    </dgm:pt>
    <dgm:pt modelId="{83D1C97B-0AFE-44B0-80A1-2D21AE2B9FBB}" type="parTrans" cxnId="{C6ED9842-47B2-4845-8B7B-9D00C0A0CBCA}">
      <dgm:prSet/>
      <dgm:spPr/>
      <dgm:t>
        <a:bodyPr/>
        <a:lstStyle/>
        <a:p>
          <a:endParaRPr lang="it-IT"/>
        </a:p>
      </dgm:t>
    </dgm:pt>
    <dgm:pt modelId="{06761CA3-EA59-4A46-9FF1-71B7C3B70CA8}" type="sibTrans" cxnId="{C6ED9842-47B2-4845-8B7B-9D00C0A0CBCA}">
      <dgm:prSet/>
      <dgm:spPr/>
      <dgm:t>
        <a:bodyPr/>
        <a:lstStyle/>
        <a:p>
          <a:endParaRPr lang="it-IT"/>
        </a:p>
      </dgm:t>
    </dgm:pt>
    <dgm:pt modelId="{6DF96FCB-B5A2-473C-9FD2-3B789DA73C12}" type="pres">
      <dgm:prSet presAssocID="{6FD3632C-7511-4E3E-A0B8-6BEAE1847380}" presName="cycle" presStyleCnt="0">
        <dgm:presLayoutVars>
          <dgm:chMax val="1"/>
          <dgm:dir/>
          <dgm:animLvl val="ctr"/>
          <dgm:resizeHandles val="exact"/>
        </dgm:presLayoutVars>
      </dgm:prSet>
      <dgm:spPr/>
      <dgm:t>
        <a:bodyPr/>
        <a:lstStyle/>
        <a:p>
          <a:endParaRPr lang="it-IT"/>
        </a:p>
      </dgm:t>
    </dgm:pt>
    <dgm:pt modelId="{5D1D22CF-9748-4847-94D8-7F55A830827B}" type="pres">
      <dgm:prSet presAssocID="{4E49C58A-D343-4390-8A36-7784BDD01DEE}" presName="centerShape" presStyleLbl="node0" presStyleIdx="0" presStyleCnt="1" custAng="0" custScaleX="88551" custScaleY="86531" custLinFactNeighborX="8658" custLinFactNeighborY="-23104"/>
      <dgm:spPr/>
      <dgm:t>
        <a:bodyPr/>
        <a:lstStyle/>
        <a:p>
          <a:endParaRPr lang="it-IT"/>
        </a:p>
      </dgm:t>
    </dgm:pt>
    <dgm:pt modelId="{A477780C-8ED0-49BC-A6D1-085E2C1E5E2D}" type="pres">
      <dgm:prSet presAssocID="{863FC73B-A19A-48C7-B8B0-83546BFC1B94}" presName="parTrans" presStyleLbl="bgSibTrans2D1" presStyleIdx="0" presStyleCnt="4" custAng="21401221" custScaleX="111422"/>
      <dgm:spPr/>
      <dgm:t>
        <a:bodyPr/>
        <a:lstStyle/>
        <a:p>
          <a:endParaRPr lang="it-IT"/>
        </a:p>
      </dgm:t>
    </dgm:pt>
    <dgm:pt modelId="{F76750A9-6BC0-42CF-B816-42C53BB61817}" type="pres">
      <dgm:prSet presAssocID="{EC70036D-01C8-45EB-B7DE-967F2964F6B3}" presName="node" presStyleLbl="node1" presStyleIdx="0" presStyleCnt="4" custScaleX="85286" custScaleY="72416" custRadScaleRad="82904" custRadScaleInc="51285">
        <dgm:presLayoutVars>
          <dgm:bulletEnabled val="1"/>
        </dgm:presLayoutVars>
      </dgm:prSet>
      <dgm:spPr/>
      <dgm:t>
        <a:bodyPr/>
        <a:lstStyle/>
        <a:p>
          <a:endParaRPr lang="it-IT"/>
        </a:p>
      </dgm:t>
    </dgm:pt>
    <dgm:pt modelId="{25824B02-F3C1-41C4-98C0-0187DC77ECC3}" type="pres">
      <dgm:prSet presAssocID="{F940323F-ADF3-4AE1-AD8A-A23C83B1E963}" presName="parTrans" presStyleLbl="bgSibTrans2D1" presStyleIdx="1" presStyleCnt="4" custScaleX="115261" custScaleY="90910" custLinFactNeighborX="-1768" custLinFactNeighborY="7524"/>
      <dgm:spPr/>
      <dgm:t>
        <a:bodyPr/>
        <a:lstStyle/>
        <a:p>
          <a:endParaRPr lang="it-IT"/>
        </a:p>
      </dgm:t>
    </dgm:pt>
    <dgm:pt modelId="{6FA7243B-6C79-46B6-9CE8-D37CF496EDAC}" type="pres">
      <dgm:prSet presAssocID="{B8CBFCAA-CB0D-4C60-A467-81E4B57E8149}" presName="node" presStyleLbl="node1" presStyleIdx="1" presStyleCnt="4" custScaleX="85286" custScaleY="65833" custRadScaleRad="30968" custRadScaleInc="370852">
        <dgm:presLayoutVars>
          <dgm:bulletEnabled val="1"/>
        </dgm:presLayoutVars>
      </dgm:prSet>
      <dgm:spPr/>
      <dgm:t>
        <a:bodyPr/>
        <a:lstStyle/>
        <a:p>
          <a:endParaRPr lang="it-IT"/>
        </a:p>
      </dgm:t>
    </dgm:pt>
    <dgm:pt modelId="{859C06FD-0370-4765-A87F-8A9D9A7138D5}" type="pres">
      <dgm:prSet presAssocID="{95957D00-C098-4269-BF9E-941C7711B323}" presName="parTrans" presStyleLbl="bgSibTrans2D1" presStyleIdx="2" presStyleCnt="4" custAng="145407" custScaleX="114179"/>
      <dgm:spPr/>
      <dgm:t>
        <a:bodyPr/>
        <a:lstStyle/>
        <a:p>
          <a:endParaRPr lang="it-IT"/>
        </a:p>
      </dgm:t>
    </dgm:pt>
    <dgm:pt modelId="{7C9F8524-D87F-4167-9A6C-445AD04DEEDC}" type="pres">
      <dgm:prSet presAssocID="{35FBA60D-D232-4009-8B43-A94C74F913E4}" presName="node" presStyleLbl="node1" presStyleIdx="2" presStyleCnt="4" custScaleX="85286" custScaleY="72416" custRadScaleRad="113651" custRadScaleInc="85031">
        <dgm:presLayoutVars>
          <dgm:bulletEnabled val="1"/>
        </dgm:presLayoutVars>
      </dgm:prSet>
      <dgm:spPr/>
      <dgm:t>
        <a:bodyPr/>
        <a:lstStyle/>
        <a:p>
          <a:endParaRPr lang="it-IT"/>
        </a:p>
      </dgm:t>
    </dgm:pt>
    <dgm:pt modelId="{6CCCBC64-310E-40D7-8B7C-8E058FD3E103}" type="pres">
      <dgm:prSet presAssocID="{83D1C97B-0AFE-44B0-80A1-2D21AE2B9FBB}" presName="parTrans" presStyleLbl="bgSibTrans2D1" presStyleIdx="3" presStyleCnt="4"/>
      <dgm:spPr/>
      <dgm:t>
        <a:bodyPr/>
        <a:lstStyle/>
        <a:p>
          <a:endParaRPr lang="it-IT"/>
        </a:p>
      </dgm:t>
    </dgm:pt>
    <dgm:pt modelId="{5F9C0EBB-6690-4CBD-BBCD-314386CA55CA}" type="pres">
      <dgm:prSet presAssocID="{68474F33-4161-4747-9321-7275092795EF}" presName="node" presStyleLbl="node1" presStyleIdx="3" presStyleCnt="4" custScaleX="214672" custScaleY="44945" custRadScaleRad="110757" custRadScaleInc="-137653">
        <dgm:presLayoutVars>
          <dgm:bulletEnabled val="1"/>
        </dgm:presLayoutVars>
      </dgm:prSet>
      <dgm:spPr/>
      <dgm:t>
        <a:bodyPr/>
        <a:lstStyle/>
        <a:p>
          <a:endParaRPr lang="it-IT"/>
        </a:p>
      </dgm:t>
    </dgm:pt>
  </dgm:ptLst>
  <dgm:cxnLst>
    <dgm:cxn modelId="{C6ED9842-47B2-4845-8B7B-9D00C0A0CBCA}" srcId="{4E49C58A-D343-4390-8A36-7784BDD01DEE}" destId="{68474F33-4161-4747-9321-7275092795EF}" srcOrd="3" destOrd="0" parTransId="{83D1C97B-0AFE-44B0-80A1-2D21AE2B9FBB}" sibTransId="{06761CA3-EA59-4A46-9FF1-71B7C3B70CA8}"/>
    <dgm:cxn modelId="{8FA889FD-4306-434C-9186-F719547703FB}" srcId="{4E49C58A-D343-4390-8A36-7784BDD01DEE}" destId="{35FBA60D-D232-4009-8B43-A94C74F913E4}" srcOrd="2" destOrd="0" parTransId="{95957D00-C098-4269-BF9E-941C7711B323}" sibTransId="{B1277F46-6A59-4CC8-87A9-8FCD0009998F}"/>
    <dgm:cxn modelId="{85C4F06F-254F-4A6E-AE67-E533D395DD6C}" type="presOf" srcId="{6FD3632C-7511-4E3E-A0B8-6BEAE1847380}" destId="{6DF96FCB-B5A2-473C-9FD2-3B789DA73C12}" srcOrd="0" destOrd="0" presId="urn:microsoft.com/office/officeart/2005/8/layout/radial4"/>
    <dgm:cxn modelId="{B296E2F3-6E6C-4691-86F4-C49B584267E3}" type="presOf" srcId="{4E49C58A-D343-4390-8A36-7784BDD01DEE}" destId="{5D1D22CF-9748-4847-94D8-7F55A830827B}" srcOrd="0" destOrd="0" presId="urn:microsoft.com/office/officeart/2005/8/layout/radial4"/>
    <dgm:cxn modelId="{0E599BFA-6439-4B02-A380-8B864E736275}" type="presOf" srcId="{B8CBFCAA-CB0D-4C60-A467-81E4B57E8149}" destId="{6FA7243B-6C79-46B6-9CE8-D37CF496EDAC}" srcOrd="0" destOrd="0" presId="urn:microsoft.com/office/officeart/2005/8/layout/radial4"/>
    <dgm:cxn modelId="{85A0B9D6-E467-4AF0-B97E-1FA169DD60B9}" srcId="{4E49C58A-D343-4390-8A36-7784BDD01DEE}" destId="{EC70036D-01C8-45EB-B7DE-967F2964F6B3}" srcOrd="0" destOrd="0" parTransId="{863FC73B-A19A-48C7-B8B0-83546BFC1B94}" sibTransId="{44744213-A4D1-4F43-AEA4-D423A1924A96}"/>
    <dgm:cxn modelId="{790D6F67-D523-4410-BA75-34138E7E38D8}" type="presOf" srcId="{35FBA60D-D232-4009-8B43-A94C74F913E4}" destId="{7C9F8524-D87F-4167-9A6C-445AD04DEEDC}" srcOrd="0" destOrd="0" presId="urn:microsoft.com/office/officeart/2005/8/layout/radial4"/>
    <dgm:cxn modelId="{94B93ADE-D2F5-4123-BECC-7360BB073A48}" type="presOf" srcId="{F940323F-ADF3-4AE1-AD8A-A23C83B1E963}" destId="{25824B02-F3C1-41C4-98C0-0187DC77ECC3}" srcOrd="0" destOrd="0" presId="urn:microsoft.com/office/officeart/2005/8/layout/radial4"/>
    <dgm:cxn modelId="{49120699-B789-4706-8367-1FE3C7136289}" type="presOf" srcId="{68474F33-4161-4747-9321-7275092795EF}" destId="{5F9C0EBB-6690-4CBD-BBCD-314386CA55CA}" srcOrd="0" destOrd="0" presId="urn:microsoft.com/office/officeart/2005/8/layout/radial4"/>
    <dgm:cxn modelId="{7D963DAB-CDC8-4F82-BA4E-AF1715CA382C}" type="presOf" srcId="{83D1C97B-0AFE-44B0-80A1-2D21AE2B9FBB}" destId="{6CCCBC64-310E-40D7-8B7C-8E058FD3E103}" srcOrd="0" destOrd="0" presId="urn:microsoft.com/office/officeart/2005/8/layout/radial4"/>
    <dgm:cxn modelId="{FB09AA0E-960A-44D5-ACD2-4286A732002F}" srcId="{4E49C58A-D343-4390-8A36-7784BDD01DEE}" destId="{B8CBFCAA-CB0D-4C60-A467-81E4B57E8149}" srcOrd="1" destOrd="0" parTransId="{F940323F-ADF3-4AE1-AD8A-A23C83B1E963}" sibTransId="{9DE3206E-E106-4D5B-BFFD-440E7EF02FE0}"/>
    <dgm:cxn modelId="{0C745E31-7AAC-4459-AAE9-465400919F52}" type="presOf" srcId="{EC70036D-01C8-45EB-B7DE-967F2964F6B3}" destId="{F76750A9-6BC0-42CF-B816-42C53BB61817}" srcOrd="0" destOrd="0" presId="urn:microsoft.com/office/officeart/2005/8/layout/radial4"/>
    <dgm:cxn modelId="{9A5F5ECE-D6D4-41CC-9345-8E855B8782BD}" srcId="{6FD3632C-7511-4E3E-A0B8-6BEAE1847380}" destId="{4E49C58A-D343-4390-8A36-7784BDD01DEE}" srcOrd="0" destOrd="0" parTransId="{F55C0B35-A3E3-4EF3-8C45-B410F7B4258D}" sibTransId="{0A607056-47CD-4EA8-B6CC-460B9ECA7A3A}"/>
    <dgm:cxn modelId="{E7091A63-3BD3-48D9-9E33-4461FD182EA1}" type="presOf" srcId="{863FC73B-A19A-48C7-B8B0-83546BFC1B94}" destId="{A477780C-8ED0-49BC-A6D1-085E2C1E5E2D}" srcOrd="0" destOrd="0" presId="urn:microsoft.com/office/officeart/2005/8/layout/radial4"/>
    <dgm:cxn modelId="{B77EBA4A-4E9D-4D8B-92B6-6738B4B0B68D}" type="presOf" srcId="{95957D00-C098-4269-BF9E-941C7711B323}" destId="{859C06FD-0370-4765-A87F-8A9D9A7138D5}" srcOrd="0" destOrd="0" presId="urn:microsoft.com/office/officeart/2005/8/layout/radial4"/>
    <dgm:cxn modelId="{7809EC3A-5490-4404-9287-5972F268EBFE}" type="presParOf" srcId="{6DF96FCB-B5A2-473C-9FD2-3B789DA73C12}" destId="{5D1D22CF-9748-4847-94D8-7F55A830827B}" srcOrd="0" destOrd="0" presId="urn:microsoft.com/office/officeart/2005/8/layout/radial4"/>
    <dgm:cxn modelId="{5E9A47F4-6B41-40AD-9014-55D42090C4F4}" type="presParOf" srcId="{6DF96FCB-B5A2-473C-9FD2-3B789DA73C12}" destId="{A477780C-8ED0-49BC-A6D1-085E2C1E5E2D}" srcOrd="1" destOrd="0" presId="urn:microsoft.com/office/officeart/2005/8/layout/radial4"/>
    <dgm:cxn modelId="{A5D3A778-7B9C-4293-9476-EC4A7A4B5397}" type="presParOf" srcId="{6DF96FCB-B5A2-473C-9FD2-3B789DA73C12}" destId="{F76750A9-6BC0-42CF-B816-42C53BB61817}" srcOrd="2" destOrd="0" presId="urn:microsoft.com/office/officeart/2005/8/layout/radial4"/>
    <dgm:cxn modelId="{703A86FB-3FDE-4F2D-863B-3304E8E69A0D}" type="presParOf" srcId="{6DF96FCB-B5A2-473C-9FD2-3B789DA73C12}" destId="{25824B02-F3C1-41C4-98C0-0187DC77ECC3}" srcOrd="3" destOrd="0" presId="urn:microsoft.com/office/officeart/2005/8/layout/radial4"/>
    <dgm:cxn modelId="{1B17F813-36F4-49A2-8F86-D3400356BB74}" type="presParOf" srcId="{6DF96FCB-B5A2-473C-9FD2-3B789DA73C12}" destId="{6FA7243B-6C79-46B6-9CE8-D37CF496EDAC}" srcOrd="4" destOrd="0" presId="urn:microsoft.com/office/officeart/2005/8/layout/radial4"/>
    <dgm:cxn modelId="{ECF6C6C3-7837-4446-8D5C-70FEF93A8B2C}" type="presParOf" srcId="{6DF96FCB-B5A2-473C-9FD2-3B789DA73C12}" destId="{859C06FD-0370-4765-A87F-8A9D9A7138D5}" srcOrd="5" destOrd="0" presId="urn:microsoft.com/office/officeart/2005/8/layout/radial4"/>
    <dgm:cxn modelId="{5002D728-23C3-42F0-8B5B-F1E3FB1B61B5}" type="presParOf" srcId="{6DF96FCB-B5A2-473C-9FD2-3B789DA73C12}" destId="{7C9F8524-D87F-4167-9A6C-445AD04DEEDC}" srcOrd="6" destOrd="0" presId="urn:microsoft.com/office/officeart/2005/8/layout/radial4"/>
    <dgm:cxn modelId="{F17C7D5B-2BCA-4B1A-BE02-5BC57D96A777}" type="presParOf" srcId="{6DF96FCB-B5A2-473C-9FD2-3B789DA73C12}" destId="{6CCCBC64-310E-40D7-8B7C-8E058FD3E103}" srcOrd="7" destOrd="0" presId="urn:microsoft.com/office/officeart/2005/8/layout/radial4"/>
    <dgm:cxn modelId="{01048F76-216F-4C11-A681-0E312CF47C39}" type="presParOf" srcId="{6DF96FCB-B5A2-473C-9FD2-3B789DA73C12}" destId="{5F9C0EBB-6690-4CBD-BBCD-314386CA55CA}" srcOrd="8" destOrd="0" presId="urn:microsoft.com/office/officeart/2005/8/layout/radial4"/>
  </dgm:cxnLst>
  <dgm:bg/>
  <dgm:whole/>
  <dgm:extLst/>
</dgm:dataModel>
</file>

<file path=ppt/diagrams/data2.xml><?xml version="1.0" encoding="utf-8"?>
<dgm:dataModel xmlns:dgm="http://schemas.openxmlformats.org/drawingml/2006/diagram" xmlns:a="http://schemas.openxmlformats.org/drawingml/2006/main">
  <dgm:ptLst>
    <dgm:pt modelId="{6FD3632C-7511-4E3E-A0B8-6BEAE1847380}" type="doc">
      <dgm:prSet loTypeId="urn:microsoft.com/office/officeart/2005/8/layout/radial4" loCatId="relationship" qsTypeId="urn:microsoft.com/office/officeart/2005/8/quickstyle/simple1#2" qsCatId="simple" csTypeId="urn:microsoft.com/office/officeart/2005/8/colors/accent1_2#2" csCatId="accent1" phldr="1"/>
      <dgm:spPr/>
      <dgm:t>
        <a:bodyPr/>
        <a:lstStyle/>
        <a:p>
          <a:endParaRPr lang="it-IT"/>
        </a:p>
      </dgm:t>
    </dgm:pt>
    <dgm:pt modelId="{4E49C58A-D343-4390-8A36-7784BDD01DEE}">
      <dgm:prSet phldrT="[Testo]">
        <dgm:style>
          <a:lnRef idx="1">
            <a:schemeClr val="accent1"/>
          </a:lnRef>
          <a:fillRef idx="2">
            <a:schemeClr val="accent1"/>
          </a:fillRef>
          <a:effectRef idx="1">
            <a:schemeClr val="accent1"/>
          </a:effectRef>
          <a:fontRef idx="minor">
            <a:schemeClr val="dk1"/>
          </a:fontRef>
        </dgm:style>
      </dgm:prSet>
      <dgm:spPr/>
      <dgm:t>
        <a:bodyPr/>
        <a:lstStyle/>
        <a:p>
          <a:r>
            <a:rPr lang="it-IT" dirty="0" smtClean="0"/>
            <a:t>SNP</a:t>
          </a:r>
          <a:endParaRPr lang="it-IT" dirty="0"/>
        </a:p>
      </dgm:t>
    </dgm:pt>
    <dgm:pt modelId="{F55C0B35-A3E3-4EF3-8C45-B410F7B4258D}" type="parTrans" cxnId="{9A5F5ECE-D6D4-41CC-9345-8E855B8782BD}">
      <dgm:prSet/>
      <dgm:spPr/>
      <dgm:t>
        <a:bodyPr/>
        <a:lstStyle/>
        <a:p>
          <a:endParaRPr lang="it-IT"/>
        </a:p>
      </dgm:t>
    </dgm:pt>
    <dgm:pt modelId="{0A607056-47CD-4EA8-B6CC-460B9ECA7A3A}" type="sibTrans" cxnId="{9A5F5ECE-D6D4-41CC-9345-8E855B8782BD}">
      <dgm:prSet/>
      <dgm:spPr/>
      <dgm:t>
        <a:bodyPr/>
        <a:lstStyle/>
        <a:p>
          <a:endParaRPr lang="it-IT"/>
        </a:p>
      </dgm:t>
    </dgm:pt>
    <dgm:pt modelId="{EC70036D-01C8-45EB-B7DE-967F2964F6B3}">
      <dgm:prSet phldrT="[Testo]">
        <dgm:style>
          <a:lnRef idx="1">
            <a:schemeClr val="accent6"/>
          </a:lnRef>
          <a:fillRef idx="2">
            <a:schemeClr val="accent6"/>
          </a:fillRef>
          <a:effectRef idx="1">
            <a:schemeClr val="accent6"/>
          </a:effectRef>
          <a:fontRef idx="minor">
            <a:schemeClr val="dk1"/>
          </a:fontRef>
        </dgm:style>
      </dgm:prSet>
      <dgm:spPr/>
      <dgm:t>
        <a:bodyPr/>
        <a:lstStyle/>
        <a:p>
          <a:r>
            <a:rPr lang="it-IT" dirty="0" smtClean="0"/>
            <a:t>GESTIONE FLUSSO IN ENTRATA</a:t>
          </a:r>
          <a:endParaRPr lang="it-IT" dirty="0"/>
        </a:p>
      </dgm:t>
    </dgm:pt>
    <dgm:pt modelId="{863FC73B-A19A-48C7-B8B0-83546BFC1B94}" type="parTrans" cxnId="{85A0B9D6-E467-4AF0-B97E-1FA169DD60B9}">
      <dgm:prSet/>
      <dgm:spPr/>
      <dgm:t>
        <a:bodyPr/>
        <a:lstStyle/>
        <a:p>
          <a:endParaRPr lang="it-IT"/>
        </a:p>
      </dgm:t>
    </dgm:pt>
    <dgm:pt modelId="{44744213-A4D1-4F43-AEA4-D423A1924A96}" type="sibTrans" cxnId="{85A0B9D6-E467-4AF0-B97E-1FA169DD60B9}">
      <dgm:prSet/>
      <dgm:spPr/>
      <dgm:t>
        <a:bodyPr/>
        <a:lstStyle/>
        <a:p>
          <a:endParaRPr lang="it-IT"/>
        </a:p>
      </dgm:t>
    </dgm:pt>
    <dgm:pt modelId="{68474F33-4161-4747-9321-7275092795EF}">
      <dgm:prSet phldrT="[Testo]">
        <dgm:style>
          <a:lnRef idx="0">
            <a:schemeClr val="accent6"/>
          </a:lnRef>
          <a:fillRef idx="3">
            <a:schemeClr val="accent6"/>
          </a:fillRef>
          <a:effectRef idx="3">
            <a:schemeClr val="accent6"/>
          </a:effectRef>
          <a:fontRef idx="minor">
            <a:schemeClr val="lt1"/>
          </a:fontRef>
        </dgm:style>
      </dgm:prSet>
      <dgm:spPr/>
      <dgm:t>
        <a:bodyPr/>
        <a:lstStyle/>
        <a:p>
          <a:r>
            <a:rPr lang="it-IT" dirty="0" smtClean="0"/>
            <a:t>INTEROPERABILITA’ CON ALTRI SISTEMI</a:t>
          </a:r>
          <a:endParaRPr lang="it-IT" dirty="0"/>
        </a:p>
      </dgm:t>
    </dgm:pt>
    <dgm:pt modelId="{83D1C97B-0AFE-44B0-80A1-2D21AE2B9FBB}" type="parTrans" cxnId="{C6ED9842-47B2-4845-8B7B-9D00C0A0CBCA}">
      <dgm:prSet/>
      <dgm:spPr/>
      <dgm:t>
        <a:bodyPr/>
        <a:lstStyle/>
        <a:p>
          <a:endParaRPr lang="it-IT"/>
        </a:p>
      </dgm:t>
    </dgm:pt>
    <dgm:pt modelId="{06761CA3-EA59-4A46-9FF1-71B7C3B70CA8}" type="sibTrans" cxnId="{C6ED9842-47B2-4845-8B7B-9D00C0A0CBCA}">
      <dgm:prSet/>
      <dgm:spPr/>
      <dgm:t>
        <a:bodyPr/>
        <a:lstStyle/>
        <a:p>
          <a:endParaRPr lang="it-IT"/>
        </a:p>
      </dgm:t>
    </dgm:pt>
    <dgm:pt modelId="{6DF96FCB-B5A2-473C-9FD2-3B789DA73C12}" type="pres">
      <dgm:prSet presAssocID="{6FD3632C-7511-4E3E-A0B8-6BEAE1847380}" presName="cycle" presStyleCnt="0">
        <dgm:presLayoutVars>
          <dgm:chMax val="1"/>
          <dgm:dir/>
          <dgm:animLvl val="ctr"/>
          <dgm:resizeHandles val="exact"/>
        </dgm:presLayoutVars>
      </dgm:prSet>
      <dgm:spPr/>
      <dgm:t>
        <a:bodyPr/>
        <a:lstStyle/>
        <a:p>
          <a:endParaRPr lang="it-IT"/>
        </a:p>
      </dgm:t>
    </dgm:pt>
    <dgm:pt modelId="{5D1D22CF-9748-4847-94D8-7F55A830827B}" type="pres">
      <dgm:prSet presAssocID="{4E49C58A-D343-4390-8A36-7784BDD01DEE}" presName="centerShape" presStyleLbl="node0" presStyleIdx="0" presStyleCnt="1" custAng="0" custScaleX="88551" custScaleY="86531" custLinFactNeighborX="41034" custLinFactNeighborY="-23068"/>
      <dgm:spPr/>
      <dgm:t>
        <a:bodyPr/>
        <a:lstStyle/>
        <a:p>
          <a:endParaRPr lang="it-IT"/>
        </a:p>
      </dgm:t>
    </dgm:pt>
    <dgm:pt modelId="{A477780C-8ED0-49BC-A6D1-085E2C1E5E2D}" type="pres">
      <dgm:prSet presAssocID="{863FC73B-A19A-48C7-B8B0-83546BFC1B94}" presName="parTrans" presStyleLbl="bgSibTrans2D1" presStyleIdx="0" presStyleCnt="2" custAng="21401221" custScaleX="111422"/>
      <dgm:spPr/>
      <dgm:t>
        <a:bodyPr/>
        <a:lstStyle/>
        <a:p>
          <a:endParaRPr lang="it-IT"/>
        </a:p>
      </dgm:t>
    </dgm:pt>
    <dgm:pt modelId="{F76750A9-6BC0-42CF-B816-42C53BB61817}" type="pres">
      <dgm:prSet presAssocID="{EC70036D-01C8-45EB-B7DE-967F2964F6B3}" presName="node" presStyleLbl="node1" presStyleIdx="0" presStyleCnt="2" custScaleX="85286" custScaleY="72416" custRadScaleRad="93803" custRadScaleInc="20656">
        <dgm:presLayoutVars>
          <dgm:bulletEnabled val="1"/>
        </dgm:presLayoutVars>
      </dgm:prSet>
      <dgm:spPr/>
      <dgm:t>
        <a:bodyPr/>
        <a:lstStyle/>
        <a:p>
          <a:endParaRPr lang="it-IT"/>
        </a:p>
      </dgm:t>
    </dgm:pt>
    <dgm:pt modelId="{6CCCBC64-310E-40D7-8B7C-8E058FD3E103}" type="pres">
      <dgm:prSet presAssocID="{83D1C97B-0AFE-44B0-80A1-2D21AE2B9FBB}" presName="parTrans" presStyleLbl="bgSibTrans2D1" presStyleIdx="1" presStyleCnt="2"/>
      <dgm:spPr/>
      <dgm:t>
        <a:bodyPr/>
        <a:lstStyle/>
        <a:p>
          <a:endParaRPr lang="it-IT"/>
        </a:p>
      </dgm:t>
    </dgm:pt>
    <dgm:pt modelId="{5F9C0EBB-6690-4CBD-BBCD-314386CA55CA}" type="pres">
      <dgm:prSet presAssocID="{68474F33-4161-4747-9321-7275092795EF}" presName="node" presStyleLbl="node1" presStyleIdx="1" presStyleCnt="2" custScaleX="214672" custScaleY="44945" custRadScaleRad="14461" custRadScaleInc="125188">
        <dgm:presLayoutVars>
          <dgm:bulletEnabled val="1"/>
        </dgm:presLayoutVars>
      </dgm:prSet>
      <dgm:spPr/>
      <dgm:t>
        <a:bodyPr/>
        <a:lstStyle/>
        <a:p>
          <a:endParaRPr lang="it-IT"/>
        </a:p>
      </dgm:t>
    </dgm:pt>
  </dgm:ptLst>
  <dgm:cxnLst>
    <dgm:cxn modelId="{DA501712-4480-4F95-A591-B800CA98B943}" type="presOf" srcId="{EC70036D-01C8-45EB-B7DE-967F2964F6B3}" destId="{F76750A9-6BC0-42CF-B816-42C53BB61817}" srcOrd="0" destOrd="0" presId="urn:microsoft.com/office/officeart/2005/8/layout/radial4"/>
    <dgm:cxn modelId="{30F08C81-1114-47E9-B0BB-6F9E6E489DCA}" type="presOf" srcId="{83D1C97B-0AFE-44B0-80A1-2D21AE2B9FBB}" destId="{6CCCBC64-310E-40D7-8B7C-8E058FD3E103}" srcOrd="0" destOrd="0" presId="urn:microsoft.com/office/officeart/2005/8/layout/radial4"/>
    <dgm:cxn modelId="{85A0B9D6-E467-4AF0-B97E-1FA169DD60B9}" srcId="{4E49C58A-D343-4390-8A36-7784BDD01DEE}" destId="{EC70036D-01C8-45EB-B7DE-967F2964F6B3}" srcOrd="0" destOrd="0" parTransId="{863FC73B-A19A-48C7-B8B0-83546BFC1B94}" sibTransId="{44744213-A4D1-4F43-AEA4-D423A1924A96}"/>
    <dgm:cxn modelId="{9A5F5ECE-D6D4-41CC-9345-8E855B8782BD}" srcId="{6FD3632C-7511-4E3E-A0B8-6BEAE1847380}" destId="{4E49C58A-D343-4390-8A36-7784BDD01DEE}" srcOrd="0" destOrd="0" parTransId="{F55C0B35-A3E3-4EF3-8C45-B410F7B4258D}" sibTransId="{0A607056-47CD-4EA8-B6CC-460B9ECA7A3A}"/>
    <dgm:cxn modelId="{7F54C765-9DD6-4919-B140-6FF819B6D339}" type="presOf" srcId="{4E49C58A-D343-4390-8A36-7784BDD01DEE}" destId="{5D1D22CF-9748-4847-94D8-7F55A830827B}" srcOrd="0" destOrd="0" presId="urn:microsoft.com/office/officeart/2005/8/layout/radial4"/>
    <dgm:cxn modelId="{F282D0BE-70E3-4EB7-9523-083513D0E476}" type="presOf" srcId="{68474F33-4161-4747-9321-7275092795EF}" destId="{5F9C0EBB-6690-4CBD-BBCD-314386CA55CA}" srcOrd="0" destOrd="0" presId="urn:microsoft.com/office/officeart/2005/8/layout/radial4"/>
    <dgm:cxn modelId="{310758C8-2AF3-44BA-9E5F-62C64ABF3AE1}" type="presOf" srcId="{863FC73B-A19A-48C7-B8B0-83546BFC1B94}" destId="{A477780C-8ED0-49BC-A6D1-085E2C1E5E2D}" srcOrd="0" destOrd="0" presId="urn:microsoft.com/office/officeart/2005/8/layout/radial4"/>
    <dgm:cxn modelId="{E5E66D7F-2EF0-49CF-BF3D-F80466F11D95}" type="presOf" srcId="{6FD3632C-7511-4E3E-A0B8-6BEAE1847380}" destId="{6DF96FCB-B5A2-473C-9FD2-3B789DA73C12}" srcOrd="0" destOrd="0" presId="urn:microsoft.com/office/officeart/2005/8/layout/radial4"/>
    <dgm:cxn modelId="{C6ED9842-47B2-4845-8B7B-9D00C0A0CBCA}" srcId="{4E49C58A-D343-4390-8A36-7784BDD01DEE}" destId="{68474F33-4161-4747-9321-7275092795EF}" srcOrd="1" destOrd="0" parTransId="{83D1C97B-0AFE-44B0-80A1-2D21AE2B9FBB}" sibTransId="{06761CA3-EA59-4A46-9FF1-71B7C3B70CA8}"/>
    <dgm:cxn modelId="{8AA63228-C316-4951-AAA6-DE18FE968C2D}" type="presParOf" srcId="{6DF96FCB-B5A2-473C-9FD2-3B789DA73C12}" destId="{5D1D22CF-9748-4847-94D8-7F55A830827B}" srcOrd="0" destOrd="0" presId="urn:microsoft.com/office/officeart/2005/8/layout/radial4"/>
    <dgm:cxn modelId="{0734C8DB-B634-4807-9915-268A12A59720}" type="presParOf" srcId="{6DF96FCB-B5A2-473C-9FD2-3B789DA73C12}" destId="{A477780C-8ED0-49BC-A6D1-085E2C1E5E2D}" srcOrd="1" destOrd="0" presId="urn:microsoft.com/office/officeart/2005/8/layout/radial4"/>
    <dgm:cxn modelId="{C40A2132-B24B-4539-AD8B-FE5D25CE0BF6}" type="presParOf" srcId="{6DF96FCB-B5A2-473C-9FD2-3B789DA73C12}" destId="{F76750A9-6BC0-42CF-B816-42C53BB61817}" srcOrd="2" destOrd="0" presId="urn:microsoft.com/office/officeart/2005/8/layout/radial4"/>
    <dgm:cxn modelId="{F674C2FB-D7A3-426A-ACA5-5CCFAC888D83}" type="presParOf" srcId="{6DF96FCB-B5A2-473C-9FD2-3B789DA73C12}" destId="{6CCCBC64-310E-40D7-8B7C-8E058FD3E103}" srcOrd="3" destOrd="0" presId="urn:microsoft.com/office/officeart/2005/8/layout/radial4"/>
    <dgm:cxn modelId="{FA2B3CDF-1ED0-4884-8F42-DDA7CF47833A}" type="presParOf" srcId="{6DF96FCB-B5A2-473C-9FD2-3B789DA73C12}" destId="{5F9C0EBB-6690-4CBD-BBCD-314386CA55CA}" srcOrd="4" destOrd="0" presId="urn:microsoft.com/office/officeart/2005/8/layout/radial4"/>
  </dgm:cxnLst>
  <dgm:bg/>
  <dgm:whole/>
  <dgm:extLst/>
</dgm:dataModel>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9750" cy="244475"/>
          </a:xfrm>
          <a:prstGeom prst="rect">
            <a:avLst/>
          </a:prstGeom>
        </p:spPr>
        <p:txBody>
          <a:bodyPr vert="horz" lIns="65489" tIns="32745" rIns="65489" bIns="32745" rtlCol="0"/>
          <a:lstStyle>
            <a:lvl1pPr algn="l" fontAlgn="auto">
              <a:spcBef>
                <a:spcPts val="0"/>
              </a:spcBef>
              <a:spcAft>
                <a:spcPts val="0"/>
              </a:spcAft>
              <a:defRPr sz="900">
                <a:latin typeface="+mn-lt"/>
              </a:defRPr>
            </a:lvl1pPr>
          </a:lstStyle>
          <a:p>
            <a:pPr>
              <a:defRPr/>
            </a:pPr>
            <a:endParaRPr lang="it-IT"/>
          </a:p>
        </p:txBody>
      </p:sp>
      <p:sp>
        <p:nvSpPr>
          <p:cNvPr id="3" name="Segnaposto data 2"/>
          <p:cNvSpPr>
            <a:spLocks noGrp="1"/>
          </p:cNvSpPr>
          <p:nvPr>
            <p:ph type="dt" sz="quarter" idx="1"/>
          </p:nvPr>
        </p:nvSpPr>
        <p:spPr>
          <a:xfrm>
            <a:off x="4024313" y="0"/>
            <a:ext cx="3079750" cy="244475"/>
          </a:xfrm>
          <a:prstGeom prst="rect">
            <a:avLst/>
          </a:prstGeom>
        </p:spPr>
        <p:txBody>
          <a:bodyPr vert="horz" lIns="65489" tIns="32745" rIns="65489" bIns="32745" rtlCol="0"/>
          <a:lstStyle>
            <a:lvl1pPr algn="r" fontAlgn="auto">
              <a:spcBef>
                <a:spcPts val="0"/>
              </a:spcBef>
              <a:spcAft>
                <a:spcPts val="0"/>
              </a:spcAft>
              <a:defRPr sz="900">
                <a:latin typeface="+mn-lt"/>
              </a:defRPr>
            </a:lvl1pPr>
          </a:lstStyle>
          <a:p>
            <a:pPr>
              <a:defRPr/>
            </a:pPr>
            <a:fld id="{83742BEA-DB2D-4B11-9A4F-C414B7BF60DF}" type="datetimeFigureOut">
              <a:rPr lang="it-IT"/>
              <a:pPr>
                <a:defRPr/>
              </a:pPr>
              <a:t>29/02/2012</a:t>
            </a:fld>
            <a:endParaRPr lang="it-IT"/>
          </a:p>
        </p:txBody>
      </p:sp>
      <p:sp>
        <p:nvSpPr>
          <p:cNvPr id="4" name="Segnaposto piè di pagina 3"/>
          <p:cNvSpPr>
            <a:spLocks noGrp="1"/>
          </p:cNvSpPr>
          <p:nvPr>
            <p:ph type="ftr" sz="quarter" idx="2"/>
          </p:nvPr>
        </p:nvSpPr>
        <p:spPr>
          <a:xfrm>
            <a:off x="0" y="4629150"/>
            <a:ext cx="3079750" cy="242888"/>
          </a:xfrm>
          <a:prstGeom prst="rect">
            <a:avLst/>
          </a:prstGeom>
        </p:spPr>
        <p:txBody>
          <a:bodyPr vert="horz" lIns="65489" tIns="32745" rIns="65489" bIns="32745" rtlCol="0" anchor="b"/>
          <a:lstStyle>
            <a:lvl1pPr algn="l" fontAlgn="auto">
              <a:spcBef>
                <a:spcPts val="0"/>
              </a:spcBef>
              <a:spcAft>
                <a:spcPts val="0"/>
              </a:spcAft>
              <a:defRPr sz="900">
                <a:latin typeface="+mn-lt"/>
              </a:defRPr>
            </a:lvl1pPr>
          </a:lstStyle>
          <a:p>
            <a:pPr>
              <a:defRPr/>
            </a:pPr>
            <a:endParaRPr lang="it-IT"/>
          </a:p>
        </p:txBody>
      </p:sp>
      <p:sp>
        <p:nvSpPr>
          <p:cNvPr id="5" name="Segnaposto numero diapositiva 4"/>
          <p:cNvSpPr>
            <a:spLocks noGrp="1"/>
          </p:cNvSpPr>
          <p:nvPr>
            <p:ph type="sldNum" sz="quarter" idx="3"/>
          </p:nvPr>
        </p:nvSpPr>
        <p:spPr>
          <a:xfrm>
            <a:off x="4024313" y="4629150"/>
            <a:ext cx="3079750" cy="242888"/>
          </a:xfrm>
          <a:prstGeom prst="rect">
            <a:avLst/>
          </a:prstGeom>
        </p:spPr>
        <p:txBody>
          <a:bodyPr vert="horz" lIns="65489" tIns="32745" rIns="65489" bIns="32745" rtlCol="0" anchor="b"/>
          <a:lstStyle>
            <a:lvl1pPr algn="r" fontAlgn="auto">
              <a:spcBef>
                <a:spcPts val="0"/>
              </a:spcBef>
              <a:spcAft>
                <a:spcPts val="0"/>
              </a:spcAft>
              <a:defRPr sz="900">
                <a:latin typeface="+mn-lt"/>
              </a:defRPr>
            </a:lvl1pPr>
          </a:lstStyle>
          <a:p>
            <a:pPr>
              <a:defRPr/>
            </a:pPr>
            <a:fld id="{91F8D968-0581-40FF-8EB4-0002025F3449}"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9750" cy="244475"/>
          </a:xfrm>
          <a:prstGeom prst="rect">
            <a:avLst/>
          </a:prstGeom>
        </p:spPr>
        <p:txBody>
          <a:bodyPr vert="horz" lIns="65489" tIns="32745" rIns="65489" bIns="32745" rtlCol="0"/>
          <a:lstStyle>
            <a:lvl1pPr algn="l" fontAlgn="auto">
              <a:spcBef>
                <a:spcPts val="0"/>
              </a:spcBef>
              <a:spcAft>
                <a:spcPts val="0"/>
              </a:spcAft>
              <a:defRPr sz="900">
                <a:latin typeface="+mn-lt"/>
              </a:defRPr>
            </a:lvl1pPr>
          </a:lstStyle>
          <a:p>
            <a:pPr>
              <a:defRPr/>
            </a:pPr>
            <a:endParaRPr lang="it-IT"/>
          </a:p>
        </p:txBody>
      </p:sp>
      <p:sp>
        <p:nvSpPr>
          <p:cNvPr id="3" name="Segnaposto data 2"/>
          <p:cNvSpPr>
            <a:spLocks noGrp="1"/>
          </p:cNvSpPr>
          <p:nvPr>
            <p:ph type="dt" idx="1"/>
          </p:nvPr>
        </p:nvSpPr>
        <p:spPr>
          <a:xfrm>
            <a:off x="4024313" y="0"/>
            <a:ext cx="3079750" cy="244475"/>
          </a:xfrm>
          <a:prstGeom prst="rect">
            <a:avLst/>
          </a:prstGeom>
        </p:spPr>
        <p:txBody>
          <a:bodyPr vert="horz" lIns="65489" tIns="32745" rIns="65489" bIns="32745" rtlCol="0"/>
          <a:lstStyle>
            <a:lvl1pPr algn="r" fontAlgn="auto">
              <a:spcBef>
                <a:spcPts val="0"/>
              </a:spcBef>
              <a:spcAft>
                <a:spcPts val="0"/>
              </a:spcAft>
              <a:defRPr sz="900">
                <a:latin typeface="+mn-lt"/>
              </a:defRPr>
            </a:lvl1pPr>
          </a:lstStyle>
          <a:p>
            <a:pPr>
              <a:defRPr/>
            </a:pPr>
            <a:fld id="{581EE9B8-5662-4D54-9F19-B3D40FDA891C}" type="datetimeFigureOut">
              <a:rPr lang="it-IT"/>
              <a:pPr>
                <a:defRPr/>
              </a:pPr>
              <a:t>29/02/2012</a:t>
            </a:fld>
            <a:endParaRPr lang="it-IT"/>
          </a:p>
        </p:txBody>
      </p:sp>
      <p:sp>
        <p:nvSpPr>
          <p:cNvPr id="4" name="Segnaposto immagine diapositiva 3"/>
          <p:cNvSpPr>
            <a:spLocks noGrp="1" noRot="1" noChangeAspect="1"/>
          </p:cNvSpPr>
          <p:nvPr>
            <p:ph type="sldImg" idx="2"/>
          </p:nvPr>
        </p:nvSpPr>
        <p:spPr>
          <a:xfrm>
            <a:off x="2335213" y="365125"/>
            <a:ext cx="2435225" cy="1827213"/>
          </a:xfrm>
          <a:prstGeom prst="rect">
            <a:avLst/>
          </a:prstGeom>
          <a:noFill/>
          <a:ln w="12700">
            <a:solidFill>
              <a:prstClr val="black"/>
            </a:solidFill>
          </a:ln>
        </p:spPr>
        <p:txBody>
          <a:bodyPr vert="horz" lIns="65489" tIns="32745" rIns="65489" bIns="32745" rtlCol="0" anchor="ctr"/>
          <a:lstStyle/>
          <a:p>
            <a:pPr lvl="0"/>
            <a:endParaRPr lang="it-IT" noProof="0"/>
          </a:p>
        </p:txBody>
      </p:sp>
      <p:sp>
        <p:nvSpPr>
          <p:cNvPr id="5" name="Segnaposto note 4"/>
          <p:cNvSpPr>
            <a:spLocks noGrp="1"/>
          </p:cNvSpPr>
          <p:nvPr>
            <p:ph type="body" sz="quarter" idx="3"/>
          </p:nvPr>
        </p:nvSpPr>
        <p:spPr>
          <a:xfrm>
            <a:off x="711200" y="2314575"/>
            <a:ext cx="5683250" cy="2193925"/>
          </a:xfrm>
          <a:prstGeom prst="rect">
            <a:avLst/>
          </a:prstGeom>
        </p:spPr>
        <p:txBody>
          <a:bodyPr vert="horz" lIns="65489" tIns="32745" rIns="65489" bIns="32745"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4629150"/>
            <a:ext cx="3079750" cy="242888"/>
          </a:xfrm>
          <a:prstGeom prst="rect">
            <a:avLst/>
          </a:prstGeom>
        </p:spPr>
        <p:txBody>
          <a:bodyPr vert="horz" lIns="65489" tIns="32745" rIns="65489" bIns="32745" rtlCol="0" anchor="b"/>
          <a:lstStyle>
            <a:lvl1pPr algn="l" fontAlgn="auto">
              <a:spcBef>
                <a:spcPts val="0"/>
              </a:spcBef>
              <a:spcAft>
                <a:spcPts val="0"/>
              </a:spcAft>
              <a:defRPr sz="900">
                <a:latin typeface="+mn-lt"/>
              </a:defRPr>
            </a:lvl1pPr>
          </a:lstStyle>
          <a:p>
            <a:pPr>
              <a:defRPr/>
            </a:pPr>
            <a:endParaRPr lang="it-IT"/>
          </a:p>
        </p:txBody>
      </p:sp>
      <p:sp>
        <p:nvSpPr>
          <p:cNvPr id="7" name="Segnaposto numero diapositiva 6"/>
          <p:cNvSpPr>
            <a:spLocks noGrp="1"/>
          </p:cNvSpPr>
          <p:nvPr>
            <p:ph type="sldNum" sz="quarter" idx="5"/>
          </p:nvPr>
        </p:nvSpPr>
        <p:spPr>
          <a:xfrm>
            <a:off x="4024313" y="4629150"/>
            <a:ext cx="3079750" cy="242888"/>
          </a:xfrm>
          <a:prstGeom prst="rect">
            <a:avLst/>
          </a:prstGeom>
        </p:spPr>
        <p:txBody>
          <a:bodyPr vert="horz" lIns="65489" tIns="32745" rIns="65489" bIns="32745" rtlCol="0" anchor="b"/>
          <a:lstStyle>
            <a:lvl1pPr algn="r" fontAlgn="auto">
              <a:spcBef>
                <a:spcPts val="0"/>
              </a:spcBef>
              <a:spcAft>
                <a:spcPts val="0"/>
              </a:spcAft>
              <a:defRPr sz="900">
                <a:latin typeface="+mn-lt"/>
              </a:defRPr>
            </a:lvl1pPr>
          </a:lstStyle>
          <a:p>
            <a:pPr>
              <a:defRPr/>
            </a:pPr>
            <a:fld id="{60F8F2B2-2B95-4694-87FE-563C91756487}"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egnaposto immagine diapositiva 1"/>
          <p:cNvSpPr>
            <a:spLocks noGrp="1" noRot="1" noChangeAspect="1" noTextEdit="1"/>
          </p:cNvSpPr>
          <p:nvPr>
            <p:ph type="sldImg"/>
          </p:nvPr>
        </p:nvSpPr>
        <p:spPr bwMode="auto">
          <a:xfrm>
            <a:off x="2333625" y="365125"/>
            <a:ext cx="2438400" cy="1828800"/>
          </a:xfrm>
          <a:noFill/>
          <a:ln>
            <a:solidFill>
              <a:srgbClr val="000000"/>
            </a:solidFill>
            <a:miter lim="800000"/>
            <a:headEnd/>
            <a:tailEnd/>
          </a:ln>
        </p:spPr>
      </p:sp>
      <p:sp>
        <p:nvSpPr>
          <p:cNvPr id="17410"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17411"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4E339D-17EE-4FAF-98CA-43AC15BE4DA1}" type="slidenum">
              <a:rPr lang="it-IT">
                <a:ea typeface="ＭＳ Ｐゴシック"/>
                <a:cs typeface="ＭＳ Ｐゴシック"/>
              </a:rPr>
              <a:pPr fontAlgn="base">
                <a:spcBef>
                  <a:spcPct val="0"/>
                </a:spcBef>
                <a:spcAft>
                  <a:spcPct val="0"/>
                </a:spcAft>
                <a:defRPr/>
              </a:pPr>
              <a:t>2</a:t>
            </a:fld>
            <a:endParaRPr lang="it-IT">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584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35843"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73A496-1C4F-4CF7-A14D-D991EE94ECF9}" type="slidenum">
              <a:rPr lang="it-IT"/>
              <a:pPr fontAlgn="base">
                <a:spcBef>
                  <a:spcPct val="0"/>
                </a:spcBef>
                <a:spcAft>
                  <a:spcPct val="0"/>
                </a:spcAft>
                <a:defRPr/>
              </a:pPr>
              <a:t>11</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7890"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37891"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86AE21-464E-44AD-A06D-E4010F78FC29}" type="slidenum">
              <a:rPr lang="it-IT"/>
              <a:pPr fontAlgn="base">
                <a:spcBef>
                  <a:spcPct val="0"/>
                </a:spcBef>
                <a:spcAft>
                  <a:spcPct val="0"/>
                </a:spcAft>
                <a:defRPr/>
              </a:pPr>
              <a:t>12</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096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40963"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57888E-B345-49C9-B8C5-79AF8886120B}" type="slidenum">
              <a:rPr lang="it-IT">
                <a:ea typeface="ＭＳ Ｐゴシック"/>
                <a:cs typeface="ＭＳ Ｐゴシック"/>
              </a:rPr>
              <a:pPr fontAlgn="base">
                <a:spcBef>
                  <a:spcPct val="0"/>
                </a:spcBef>
                <a:spcAft>
                  <a:spcPct val="0"/>
                </a:spcAft>
                <a:defRPr/>
              </a:pPr>
              <a:t>14</a:t>
            </a:fld>
            <a:endParaRPr lang="it-IT">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608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46083"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2D793-11CB-4503-9C2C-AD4E6EB6FB31}" type="slidenum">
              <a:rPr lang="it-IT">
                <a:ea typeface="ＭＳ Ｐゴシック"/>
                <a:cs typeface="ＭＳ Ｐゴシック"/>
              </a:rPr>
              <a:pPr fontAlgn="base">
                <a:spcBef>
                  <a:spcPct val="0"/>
                </a:spcBef>
                <a:spcAft>
                  <a:spcPct val="0"/>
                </a:spcAft>
                <a:defRPr/>
              </a:pPr>
              <a:t>18</a:t>
            </a:fld>
            <a:endParaRPr lang="it-IT">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8130"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48131"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438355-09E7-4A48-936C-B853A80292A3}" type="slidenum">
              <a:rPr lang="it-IT">
                <a:ea typeface="ＭＳ Ｐゴシック"/>
                <a:cs typeface="ＭＳ Ｐゴシック"/>
              </a:rPr>
              <a:pPr fontAlgn="base">
                <a:spcBef>
                  <a:spcPct val="0"/>
                </a:spcBef>
                <a:spcAft>
                  <a:spcPct val="0"/>
                </a:spcAft>
                <a:defRPr/>
              </a:pPr>
              <a:t>19</a:t>
            </a:fld>
            <a:endParaRPr lang="it-IT">
              <a:ea typeface="ＭＳ Ｐゴシック"/>
              <a:cs typeface="ＭＳ Ｐゴシック"/>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0178"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50179"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BE61E8-1056-45BA-979C-B830CE0E7651}" type="slidenum">
              <a:rPr lang="it-IT">
                <a:ea typeface="ＭＳ Ｐゴシック"/>
                <a:cs typeface="ＭＳ Ｐゴシック"/>
              </a:rPr>
              <a:pPr fontAlgn="base">
                <a:spcBef>
                  <a:spcPct val="0"/>
                </a:spcBef>
                <a:spcAft>
                  <a:spcPct val="0"/>
                </a:spcAft>
                <a:defRPr/>
              </a:pPr>
              <a:t>20</a:t>
            </a:fld>
            <a:endParaRPr lang="it-IT">
              <a:ea typeface="ＭＳ Ｐゴシック"/>
              <a:cs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2226"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52227"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BBD9D9-6044-46CD-9370-FEC1CCE52159}" type="slidenum">
              <a:rPr lang="it-IT">
                <a:ea typeface="ＭＳ Ｐゴシック"/>
                <a:cs typeface="ＭＳ Ｐゴシック"/>
              </a:rPr>
              <a:pPr fontAlgn="base">
                <a:spcBef>
                  <a:spcPct val="0"/>
                </a:spcBef>
                <a:spcAft>
                  <a:spcPct val="0"/>
                </a:spcAft>
                <a:defRPr/>
              </a:pPr>
              <a:t>21</a:t>
            </a:fld>
            <a:endParaRPr lang="it-IT">
              <a:ea typeface="ＭＳ Ｐゴシック"/>
              <a:cs typeface="ＭＳ Ｐゴシック"/>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egnaposto immagine diapositiva 1"/>
          <p:cNvSpPr>
            <a:spLocks noGrp="1" noRot="1" noChangeAspect="1"/>
          </p:cNvSpPr>
          <p:nvPr>
            <p:ph type="sldImg"/>
          </p:nvPr>
        </p:nvSpPr>
        <p:spPr bwMode="auto">
          <a:noFill/>
          <a:ln>
            <a:solidFill>
              <a:srgbClr val="000000"/>
            </a:solidFill>
            <a:miter lim="800000"/>
            <a:headEnd/>
            <a:tailEnd/>
          </a:ln>
        </p:spPr>
      </p:sp>
      <p:sp>
        <p:nvSpPr>
          <p:cNvPr id="5632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56323"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40657C-85ED-40DD-B64B-25D51EFC4DF2}" type="slidenum">
              <a:rPr lang="it-IT"/>
              <a:pPr fontAlgn="base">
                <a:spcBef>
                  <a:spcPct val="0"/>
                </a:spcBef>
                <a:spcAft>
                  <a:spcPct val="0"/>
                </a:spcAft>
                <a:defRPr/>
              </a:pPr>
              <a:t>24</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egnaposto immagine diapositiva 1"/>
          <p:cNvSpPr>
            <a:spLocks noGrp="1" noRot="1" noChangeAspect="1"/>
          </p:cNvSpPr>
          <p:nvPr>
            <p:ph type="sldImg"/>
          </p:nvPr>
        </p:nvSpPr>
        <p:spPr bwMode="auto">
          <a:noFill/>
          <a:ln>
            <a:solidFill>
              <a:srgbClr val="000000"/>
            </a:solidFill>
            <a:miter lim="800000"/>
            <a:headEnd/>
            <a:tailEnd/>
          </a:ln>
        </p:spPr>
      </p:sp>
      <p:sp>
        <p:nvSpPr>
          <p:cNvPr id="59394"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59395"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689FAB-9B90-4FB1-B510-180EE0EE52C6}" type="slidenum">
              <a:rPr lang="it-IT"/>
              <a:pPr fontAlgn="base">
                <a:spcBef>
                  <a:spcPct val="0"/>
                </a:spcBef>
                <a:spcAft>
                  <a:spcPct val="0"/>
                </a:spcAft>
                <a:defRPr/>
              </a:pPr>
              <a:t>26</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egnaposto immagine diapositiva 1"/>
          <p:cNvSpPr>
            <a:spLocks noGrp="1" noRot="1" noChangeAspect="1"/>
          </p:cNvSpPr>
          <p:nvPr>
            <p:ph type="sldImg"/>
          </p:nvPr>
        </p:nvSpPr>
        <p:spPr bwMode="auto">
          <a:noFill/>
          <a:ln>
            <a:solidFill>
              <a:srgbClr val="000000"/>
            </a:solidFill>
            <a:miter lim="800000"/>
            <a:headEnd/>
            <a:tailEnd/>
          </a:ln>
        </p:spPr>
      </p:sp>
      <p:sp>
        <p:nvSpPr>
          <p:cNvPr id="6144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61443"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09F8D6-75AE-4D4A-A674-A647AAAD9108}" type="slidenum">
              <a:rPr lang="it-IT"/>
              <a:pPr fontAlgn="base">
                <a:spcBef>
                  <a:spcPct val="0"/>
                </a:spcBef>
                <a:spcAft>
                  <a:spcPct val="0"/>
                </a:spcAft>
                <a:defRPr/>
              </a:pPr>
              <a:t>27</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egnaposto immagine diapositiva 1"/>
          <p:cNvSpPr>
            <a:spLocks noGrp="1" noRot="1" noChangeAspect="1" noTextEdit="1"/>
          </p:cNvSpPr>
          <p:nvPr>
            <p:ph type="sldImg"/>
          </p:nvPr>
        </p:nvSpPr>
        <p:spPr bwMode="auto">
          <a:xfrm>
            <a:off x="2333625" y="365125"/>
            <a:ext cx="2438400" cy="1828800"/>
          </a:xfrm>
          <a:noFill/>
          <a:ln>
            <a:solidFill>
              <a:srgbClr val="000000"/>
            </a:solidFill>
            <a:miter lim="800000"/>
            <a:headEnd/>
            <a:tailEnd/>
          </a:ln>
        </p:spPr>
      </p:sp>
      <p:sp>
        <p:nvSpPr>
          <p:cNvPr id="19458"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19459"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49B245-BD41-484C-8B67-6DFEBF37CDB0}" type="slidenum">
              <a:rPr lang="it-IT">
                <a:ea typeface="ＭＳ Ｐゴシック"/>
                <a:cs typeface="ＭＳ Ｐゴシック"/>
              </a:rPr>
              <a:pPr fontAlgn="base">
                <a:spcBef>
                  <a:spcPct val="0"/>
                </a:spcBef>
                <a:spcAft>
                  <a:spcPct val="0"/>
                </a:spcAft>
                <a:defRPr/>
              </a:pPr>
              <a:t>3</a:t>
            </a:fld>
            <a:endParaRPr lang="it-IT">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egnaposto immagine diapositiva 1"/>
          <p:cNvSpPr>
            <a:spLocks noGrp="1" noRot="1" noChangeAspect="1"/>
          </p:cNvSpPr>
          <p:nvPr>
            <p:ph type="sldImg"/>
          </p:nvPr>
        </p:nvSpPr>
        <p:spPr bwMode="auto">
          <a:noFill/>
          <a:ln>
            <a:solidFill>
              <a:srgbClr val="000000"/>
            </a:solidFill>
            <a:miter lim="800000"/>
            <a:headEnd/>
            <a:tailEnd/>
          </a:ln>
        </p:spPr>
      </p:sp>
      <p:sp>
        <p:nvSpPr>
          <p:cNvPr id="67586"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67587"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C2DA20-19D9-4CBF-BFE7-007B95A7047A}" type="slidenum">
              <a:rPr lang="it-IT"/>
              <a:pPr fontAlgn="base">
                <a:spcBef>
                  <a:spcPct val="0"/>
                </a:spcBef>
                <a:spcAft>
                  <a:spcPct val="0"/>
                </a:spcAft>
                <a:defRPr/>
              </a:pPr>
              <a:t>32</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egnaposto immagine diapositiva 1"/>
          <p:cNvSpPr>
            <a:spLocks noGrp="1" noRot="1" noChangeAspect="1"/>
          </p:cNvSpPr>
          <p:nvPr>
            <p:ph type="sldImg"/>
          </p:nvPr>
        </p:nvSpPr>
        <p:spPr bwMode="auto">
          <a:noFill/>
          <a:ln>
            <a:solidFill>
              <a:srgbClr val="000000"/>
            </a:solidFill>
            <a:miter lim="800000"/>
            <a:headEnd/>
            <a:tailEnd/>
          </a:ln>
        </p:spPr>
      </p:sp>
      <p:sp>
        <p:nvSpPr>
          <p:cNvPr id="74754"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74755"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8C4C56-4B41-4FD4-A22F-30A72833F14E}" type="slidenum">
              <a:rPr lang="it-IT"/>
              <a:pPr fontAlgn="base">
                <a:spcBef>
                  <a:spcPct val="0"/>
                </a:spcBef>
                <a:spcAft>
                  <a:spcPct val="0"/>
                </a:spcAft>
                <a:defRPr/>
              </a:pPr>
              <a:t>38</a:t>
            </a:fld>
            <a:endParaRPr 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egnaposto immagine diapositiva 1"/>
          <p:cNvSpPr>
            <a:spLocks noGrp="1" noRot="1" noChangeAspect="1" noTextEdit="1"/>
          </p:cNvSpPr>
          <p:nvPr>
            <p:ph type="sldImg"/>
          </p:nvPr>
        </p:nvSpPr>
        <p:spPr bwMode="auto">
          <a:xfrm>
            <a:off x="2333625" y="365125"/>
            <a:ext cx="2438400" cy="1828800"/>
          </a:xfrm>
          <a:noFill/>
          <a:ln>
            <a:solidFill>
              <a:srgbClr val="000000"/>
            </a:solidFill>
            <a:miter lim="800000"/>
            <a:headEnd/>
            <a:tailEnd/>
          </a:ln>
        </p:spPr>
      </p:sp>
      <p:sp>
        <p:nvSpPr>
          <p:cNvPr id="21506"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21507"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27573A-4091-436A-BE34-69EBEAD423A8}" type="slidenum">
              <a:rPr lang="it-IT">
                <a:ea typeface="ＭＳ Ｐゴシック"/>
                <a:cs typeface="ＭＳ Ｐゴシック"/>
              </a:rPr>
              <a:pPr fontAlgn="base">
                <a:spcBef>
                  <a:spcPct val="0"/>
                </a:spcBef>
                <a:spcAft>
                  <a:spcPct val="0"/>
                </a:spcAft>
                <a:defRPr/>
              </a:pPr>
              <a:t>4</a:t>
            </a:fld>
            <a:endParaRPr lang="it-IT">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noTextEdit="1"/>
          </p:cNvSpPr>
          <p:nvPr>
            <p:ph type="sldImg"/>
          </p:nvPr>
        </p:nvSpPr>
        <p:spPr bwMode="auto">
          <a:xfrm>
            <a:off x="2333625" y="365125"/>
            <a:ext cx="2438400" cy="1828800"/>
          </a:xfrm>
          <a:noFill/>
          <a:ln>
            <a:solidFill>
              <a:srgbClr val="000000"/>
            </a:solidFill>
            <a:miter lim="800000"/>
            <a:headEnd/>
            <a:tailEnd/>
          </a:ln>
        </p:spPr>
      </p:sp>
      <p:sp>
        <p:nvSpPr>
          <p:cNvPr id="23554"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23555" name="Segnaposto numero diapositiva 3"/>
          <p:cNvSpPr txBox="1">
            <a:spLocks noGrp="1"/>
          </p:cNvSpPr>
          <p:nvPr/>
        </p:nvSpPr>
        <p:spPr bwMode="auto">
          <a:xfrm>
            <a:off x="4024313" y="4629150"/>
            <a:ext cx="3079750" cy="242888"/>
          </a:xfrm>
          <a:prstGeom prst="rect">
            <a:avLst/>
          </a:prstGeom>
          <a:noFill/>
          <a:ln w="9525">
            <a:noFill/>
            <a:miter lim="800000"/>
            <a:headEnd/>
            <a:tailEnd/>
          </a:ln>
        </p:spPr>
        <p:txBody>
          <a:bodyPr lIns="65489" tIns="32745" rIns="65489" bIns="32745" anchor="b"/>
          <a:lstStyle/>
          <a:p>
            <a:pPr algn="r"/>
            <a:fld id="{FBFF10CF-E96B-47C2-AC6F-F88AFE73D42C}" type="slidenum">
              <a:rPr lang="it-IT" sz="900">
                <a:latin typeface="Calibri" pitchFamily="34" charset="0"/>
                <a:ea typeface="ＭＳ Ｐゴシック"/>
                <a:cs typeface="ＭＳ Ｐゴシック"/>
              </a:rPr>
              <a:pPr algn="r"/>
              <a:t>5</a:t>
            </a:fld>
            <a:endParaRPr lang="it-IT" sz="900">
              <a:latin typeface="Calibri" pitchFamily="34"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egnaposto immagine diapositiva 1"/>
          <p:cNvSpPr>
            <a:spLocks noGrp="1" noRot="1" noChangeAspect="1" noTextEdit="1"/>
          </p:cNvSpPr>
          <p:nvPr>
            <p:ph type="sldImg"/>
          </p:nvPr>
        </p:nvSpPr>
        <p:spPr bwMode="auto">
          <a:xfrm>
            <a:off x="2333625" y="365125"/>
            <a:ext cx="2438400" cy="1828800"/>
          </a:xfrm>
          <a:noFill/>
          <a:ln>
            <a:solidFill>
              <a:srgbClr val="000000"/>
            </a:solidFill>
            <a:miter lim="800000"/>
            <a:headEnd/>
            <a:tailEnd/>
          </a:ln>
        </p:spPr>
      </p:sp>
      <p:sp>
        <p:nvSpPr>
          <p:cNvPr id="25602"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25603" name="Segnaposto numero diapositiva 3"/>
          <p:cNvSpPr txBox="1">
            <a:spLocks noGrp="1"/>
          </p:cNvSpPr>
          <p:nvPr/>
        </p:nvSpPr>
        <p:spPr bwMode="auto">
          <a:xfrm>
            <a:off x="4024313" y="4629150"/>
            <a:ext cx="3079750" cy="242888"/>
          </a:xfrm>
          <a:prstGeom prst="rect">
            <a:avLst/>
          </a:prstGeom>
          <a:noFill/>
          <a:ln w="9525">
            <a:noFill/>
            <a:miter lim="800000"/>
            <a:headEnd/>
            <a:tailEnd/>
          </a:ln>
        </p:spPr>
        <p:txBody>
          <a:bodyPr lIns="65489" tIns="32745" rIns="65489" bIns="32745" anchor="b"/>
          <a:lstStyle/>
          <a:p>
            <a:pPr algn="r"/>
            <a:fld id="{3892EDD1-8501-484E-AF8E-32942A36962D}" type="slidenum">
              <a:rPr lang="it-IT" sz="900">
                <a:latin typeface="Calibri" pitchFamily="34" charset="0"/>
                <a:ea typeface="ＭＳ Ｐゴシック"/>
                <a:cs typeface="ＭＳ Ｐゴシック"/>
              </a:rPr>
              <a:pPr algn="r"/>
              <a:t>6</a:t>
            </a:fld>
            <a:endParaRPr lang="it-IT" sz="900">
              <a:latin typeface="Calibri" pitchFamily="34"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7650"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27651"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7E2CA9-66CC-4622-8FC4-BE9B6D1E3CA5}" type="slidenum">
              <a:rPr lang="it-IT">
                <a:ea typeface="ＭＳ Ｐゴシック"/>
                <a:cs typeface="ＭＳ Ｐゴシック"/>
              </a:rPr>
              <a:pPr fontAlgn="base">
                <a:spcBef>
                  <a:spcPct val="0"/>
                </a:spcBef>
                <a:spcAft>
                  <a:spcPct val="0"/>
                </a:spcAft>
                <a:defRPr/>
              </a:pPr>
              <a:t>7</a:t>
            </a:fld>
            <a:endParaRPr lang="it-IT">
              <a:ea typeface="ＭＳ Ｐゴシック"/>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9698"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29699"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44587B-15A6-480D-A4C9-1C81A1D82A2F}" type="slidenum">
              <a:rPr lang="it-IT"/>
              <a:pPr fontAlgn="base">
                <a:spcBef>
                  <a:spcPct val="0"/>
                </a:spcBef>
                <a:spcAft>
                  <a:spcPct val="0"/>
                </a:spcAft>
                <a:defRPr/>
              </a:pPr>
              <a:t>8</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1746"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31747"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355C83-D7BE-4FFE-95D7-A1B1BEF5B524}" type="slidenum">
              <a:rPr lang="it-IT"/>
              <a:pPr fontAlgn="base">
                <a:spcBef>
                  <a:spcPct val="0"/>
                </a:spcBef>
                <a:spcAft>
                  <a:spcPct val="0"/>
                </a:spcAft>
                <a:defRPr/>
              </a:pPr>
              <a:t>9</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3794"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33795"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F68B3E-DB6E-4549-B8EC-E2BFDD2EB722}" type="slidenum">
              <a:rPr lang="it-IT"/>
              <a:pPr fontAlgn="base">
                <a:spcBef>
                  <a:spcPct val="0"/>
                </a:spcBef>
                <a:spcAft>
                  <a:spcPct val="0"/>
                </a:spcAft>
                <a:defRPr/>
              </a:pPr>
              <a:t>10</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542BBEFD-F867-44B2-8D30-13D0E395CDFC}" type="datetimeFigureOut">
              <a:rPr lang="it-IT"/>
              <a:pPr>
                <a:defRPr/>
              </a:pPr>
              <a:t>29/02/2012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CD2EC67-3723-4F02-AF74-8C14C8F01FEB}"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F4A25728-5023-47DE-9E52-8283D7297441}" type="datetimeFigureOut">
              <a:rPr lang="it-IT"/>
              <a:pPr>
                <a:defRPr/>
              </a:pPr>
              <a:t>29/02/2012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AE588FC-18ED-4826-9BFD-A09DDBA6B140}"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8F54E4F-C7CF-432F-A222-096860AFF43D}" type="datetimeFigureOut">
              <a:rPr lang="it-IT"/>
              <a:pPr>
                <a:defRPr/>
              </a:pPr>
              <a:t>29/02/2012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A5F878A-8EB4-48BD-8FFA-421AA7F00EC1}"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116E763-933A-4358-AE50-29EAB391F568}" type="datetimeFigureOut">
              <a:rPr lang="it-IT"/>
              <a:pPr>
                <a:defRPr/>
              </a:pPr>
              <a:t>29/02/2012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11BF558-DEB7-4B25-844B-5DBA6C1F16C5}"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B510D32-5021-4F72-A7E0-7E324D2017CC}" type="datetimeFigureOut">
              <a:rPr lang="it-IT"/>
              <a:pPr>
                <a:defRPr/>
              </a:pPr>
              <a:t>29/02/2012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F360357-A5A8-44B1-94B1-36B3EAD3CB94}"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17609B7C-0A6B-43E7-BE3D-BF5FF95A57E6}" type="datetimeFigureOut">
              <a:rPr lang="it-IT"/>
              <a:pPr>
                <a:defRPr/>
              </a:pPr>
              <a:t>29/02/2012</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19690F6B-6A07-4924-B70B-C170AEEBB90C}"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7CCFF2BF-E0D7-4735-95A8-A93FBF682B34}" type="datetimeFigureOut">
              <a:rPr lang="it-IT"/>
              <a:pPr>
                <a:defRPr/>
              </a:pPr>
              <a:t>29/02/2012</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13C6AD26-7324-4108-B270-8CB48DCB68D8}"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E20DA481-2F9E-456A-86F2-9DA6B4F0F535}" type="datetimeFigureOut">
              <a:rPr lang="it-IT"/>
              <a:pPr>
                <a:defRPr/>
              </a:pPr>
              <a:t>29/02/2012</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E4986C5F-9A84-4B9D-BC62-F2DA5F5D8022}"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BC925A69-F4AE-49FF-8A3B-8C33A27FCFE4}" type="datetimeFigureOut">
              <a:rPr lang="it-IT"/>
              <a:pPr>
                <a:defRPr/>
              </a:pPr>
              <a:t>29/02/2012</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468F0FDD-F39E-46C8-B3C4-C55405B36AD0}"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BB93ACC-715F-458D-A3C2-513C15670DEC}" type="datetimeFigureOut">
              <a:rPr lang="it-IT"/>
              <a:pPr>
                <a:defRPr/>
              </a:pPr>
              <a:t>29/02/2012</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13FADBDA-1AD2-4A7D-A28C-A5BAA34E9D5B}"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3251AA41-BAF1-4926-802E-A37F93A5C487}" type="datetimeFigureOut">
              <a:rPr lang="it-IT"/>
              <a:pPr>
                <a:defRPr/>
              </a:pPr>
              <a:t>29/02/2012</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781E57C-F292-4E9C-BD27-08B8556F6C37}"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87AFFB6-4A94-44F6-9120-D13823F28DE4}" type="datetimeFigureOut">
              <a:rPr lang="it-IT"/>
              <a:pPr>
                <a:defRPr/>
              </a:pPr>
              <a:t>29/02/2012</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5BDB7293-9B85-4B4D-AD6C-005B47058551}"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emf"/><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7.emf"/><Relationship Id="rId7" Type="http://schemas.openxmlformats.org/officeDocument/2006/relationships/image" Target="../media/image22.emf"/><Relationship Id="rId12"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26.wmf"/><Relationship Id="rId5" Type="http://schemas.openxmlformats.org/officeDocument/2006/relationships/image" Target="../media/image18.emf"/><Relationship Id="rId10" Type="http://schemas.openxmlformats.org/officeDocument/2006/relationships/image" Target="../media/image25.emf"/><Relationship Id="rId4" Type="http://schemas.openxmlformats.org/officeDocument/2006/relationships/image" Target="../media/image10.emf"/><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emf"/><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emf"/><Relationship Id="rId11" Type="http://schemas.openxmlformats.org/officeDocument/2006/relationships/image" Target="../media/image27.png"/><Relationship Id="rId5" Type="http://schemas.openxmlformats.org/officeDocument/2006/relationships/image" Target="../media/image8.emf"/><Relationship Id="rId10" Type="http://schemas.openxmlformats.org/officeDocument/2006/relationships/image" Target="../media/image26.wmf"/><Relationship Id="rId4" Type="http://schemas.openxmlformats.org/officeDocument/2006/relationships/image" Target="../media/image18.emf"/><Relationship Id="rId9"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0.png"/><Relationship Id="rId2" Type="http://schemas.openxmlformats.org/officeDocument/2006/relationships/image" Target="../media/image41.png"/><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29.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7.png"/><Relationship Id="rId1" Type="http://schemas.openxmlformats.org/officeDocument/2006/relationships/slideLayout" Target="../slideLayouts/slideLayout6.xml"/><Relationship Id="rId6" Type="http://schemas.openxmlformats.org/officeDocument/2006/relationships/image" Target="../media/image70.gif"/><Relationship Id="rId5" Type="http://schemas.openxmlformats.org/officeDocument/2006/relationships/image" Target="../media/image69.png"/><Relationship Id="rId4" Type="http://schemas.openxmlformats.org/officeDocument/2006/relationships/image" Target="../media/image68.png"/></Relationships>
</file>

<file path=ppt/slides/_rels/slide41.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0.png"/><Relationship Id="rId18" Type="http://schemas.openxmlformats.org/officeDocument/2006/relationships/image" Target="../media/image53.png"/><Relationship Id="rId3" Type="http://schemas.openxmlformats.org/officeDocument/2006/relationships/image" Target="../media/image72.png"/><Relationship Id="rId7" Type="http://schemas.openxmlformats.org/officeDocument/2006/relationships/image" Target="../media/image76.jpeg"/><Relationship Id="rId12" Type="http://schemas.openxmlformats.org/officeDocument/2006/relationships/image" Target="../media/image79.jpeg"/><Relationship Id="rId17" Type="http://schemas.openxmlformats.org/officeDocument/2006/relationships/image" Target="../media/image84.png"/><Relationship Id="rId2" Type="http://schemas.openxmlformats.org/officeDocument/2006/relationships/image" Target="../media/image71.png"/><Relationship Id="rId16" Type="http://schemas.openxmlformats.org/officeDocument/2006/relationships/image" Target="../media/image83.png"/><Relationship Id="rId1" Type="http://schemas.openxmlformats.org/officeDocument/2006/relationships/slideLayout" Target="../slideLayouts/slideLayout6.xml"/><Relationship Id="rId6" Type="http://schemas.openxmlformats.org/officeDocument/2006/relationships/image" Target="../media/image75.png"/><Relationship Id="rId11" Type="http://schemas.openxmlformats.org/officeDocument/2006/relationships/image" Target="../media/image78.png"/><Relationship Id="rId5" Type="http://schemas.openxmlformats.org/officeDocument/2006/relationships/image" Target="../media/image74.png"/><Relationship Id="rId15" Type="http://schemas.openxmlformats.org/officeDocument/2006/relationships/image" Target="../media/image82.jpeg"/><Relationship Id="rId10" Type="http://schemas.openxmlformats.org/officeDocument/2006/relationships/image" Target="../media/image67.png"/><Relationship Id="rId4" Type="http://schemas.openxmlformats.org/officeDocument/2006/relationships/image" Target="../media/image73.png"/><Relationship Id="rId9" Type="http://schemas.openxmlformats.org/officeDocument/2006/relationships/image" Target="../media/image29.png"/><Relationship Id="rId14" Type="http://schemas.openxmlformats.org/officeDocument/2006/relationships/image" Target="../media/image81.jpeg"/></Relationships>
</file>

<file path=ppt/slides/_rels/slide4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67.png"/><Relationship Id="rId7" Type="http://schemas.openxmlformats.org/officeDocument/2006/relationships/image" Target="../media/image8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5.png"/><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56.png"/><Relationship Id="rId4" Type="http://schemas.openxmlformats.org/officeDocument/2006/relationships/image" Target="../media/image67.png"/></Relationships>
</file>

<file path=ppt/slides/_rels/slide44.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53.png"/><Relationship Id="rId7" Type="http://schemas.openxmlformats.org/officeDocument/2006/relationships/image" Target="../media/image85.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jpeg"/><Relationship Id="rId4" Type="http://schemas.openxmlformats.org/officeDocument/2006/relationships/image" Target="../media/image67.png"/><Relationship Id="rId9" Type="http://schemas.openxmlformats.org/officeDocument/2006/relationships/image" Target="../media/image78.png"/></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90.png"/><Relationship Id="rId3" Type="http://schemas.openxmlformats.org/officeDocument/2006/relationships/image" Target="../media/image83.png"/><Relationship Id="rId7" Type="http://schemas.openxmlformats.org/officeDocument/2006/relationships/image" Target="../media/image73.png"/><Relationship Id="rId12" Type="http://schemas.openxmlformats.org/officeDocument/2006/relationships/image" Target="../media/image29.png"/><Relationship Id="rId17" Type="http://schemas.openxmlformats.org/officeDocument/2006/relationships/image" Target="../media/image78.png"/><Relationship Id="rId2" Type="http://schemas.openxmlformats.org/officeDocument/2006/relationships/image" Target="../media/image53.png"/><Relationship Id="rId16"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68.png"/><Relationship Id="rId10" Type="http://schemas.openxmlformats.org/officeDocument/2006/relationships/image" Target="../media/image76.jpeg"/><Relationship Id="rId4" Type="http://schemas.openxmlformats.org/officeDocument/2006/relationships/image" Target="../media/image84.png"/><Relationship Id="rId9" Type="http://schemas.openxmlformats.org/officeDocument/2006/relationships/image" Target="../media/image75.png"/><Relationship Id="rId14" Type="http://schemas.openxmlformats.org/officeDocument/2006/relationships/image" Target="../media/image91.png"/></Relationships>
</file>

<file path=ppt/slides/_rels/slide49.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29.png"/><Relationship Id="rId3" Type="http://schemas.openxmlformats.org/officeDocument/2006/relationships/image" Target="../media/image72.png"/><Relationship Id="rId7" Type="http://schemas.openxmlformats.org/officeDocument/2006/relationships/image" Target="../media/image76.jpeg"/><Relationship Id="rId12" Type="http://schemas.openxmlformats.org/officeDocument/2006/relationships/image" Target="../media/image84.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83.png"/><Relationship Id="rId5" Type="http://schemas.openxmlformats.org/officeDocument/2006/relationships/image" Target="../media/image74.png"/><Relationship Id="rId10" Type="http://schemas.openxmlformats.org/officeDocument/2006/relationships/image" Target="../media/image53.png"/><Relationship Id="rId4" Type="http://schemas.openxmlformats.org/officeDocument/2006/relationships/image" Target="../media/image73.png"/><Relationship Id="rId9" Type="http://schemas.openxmlformats.org/officeDocument/2006/relationships/image" Target="../media/image92.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72.png"/><Relationship Id="rId7" Type="http://schemas.openxmlformats.org/officeDocument/2006/relationships/image" Target="../media/image9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image" Target="../media/image29.png"/><Relationship Id="rId5" Type="http://schemas.openxmlformats.org/officeDocument/2006/relationships/image" Target="../media/image94.png"/><Relationship Id="rId10" Type="http://schemas.openxmlformats.org/officeDocument/2006/relationships/image" Target="../media/image84.png"/><Relationship Id="rId4" Type="http://schemas.openxmlformats.org/officeDocument/2006/relationships/image" Target="../media/image93.png"/><Relationship Id="rId9" Type="http://schemas.openxmlformats.org/officeDocument/2006/relationships/image" Target="../media/image83.png"/></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image" Target="../media/image15.png"/><Relationship Id="rId5" Type="http://schemas.openxmlformats.org/officeDocument/2006/relationships/image" Target="../media/image9.emf"/><Relationship Id="rId10" Type="http://schemas.openxmlformats.org/officeDocument/2006/relationships/image" Target="../media/image14.png"/><Relationship Id="rId4" Type="http://schemas.openxmlformats.org/officeDocument/2006/relationships/image" Target="../media/image8.emf"/><Relationship Id="rId9" Type="http://schemas.openxmlformats.org/officeDocument/2006/relationships/image" Target="../media/image13.emf"/></Relationships>
</file>

<file path=ppt/slides/_rels/slide9.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7.emf"/><Relationship Id="rId7" Type="http://schemas.openxmlformats.org/officeDocument/2006/relationships/image" Target="../media/image16.emf"/><Relationship Id="rId12"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emf"/><Relationship Id="rId11" Type="http://schemas.openxmlformats.org/officeDocument/2006/relationships/image" Target="../media/image9.emf"/><Relationship Id="rId5" Type="http://schemas.openxmlformats.org/officeDocument/2006/relationships/image" Target="../media/image11.emf"/><Relationship Id="rId10" Type="http://schemas.openxmlformats.org/officeDocument/2006/relationships/image" Target="../media/image19.emf"/><Relationship Id="rId4" Type="http://schemas.openxmlformats.org/officeDocument/2006/relationships/image" Target="../media/image8.emf"/><Relationship Id="rId9"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olo 1"/>
          <p:cNvSpPr>
            <a:spLocks noGrp="1"/>
          </p:cNvSpPr>
          <p:nvPr>
            <p:ph type="title"/>
          </p:nvPr>
        </p:nvSpPr>
        <p:spPr>
          <a:xfrm>
            <a:off x="457200" y="274638"/>
            <a:ext cx="8229600" cy="1725612"/>
          </a:xfrm>
        </p:spPr>
        <p:txBody>
          <a:bodyPr/>
          <a:lstStyle/>
          <a:p>
            <a:pPr eaLnBrk="1" hangingPunct="1"/>
            <a:r>
              <a:rPr lang="it-IT" sz="3200" b="1" smtClean="0">
                <a:solidFill>
                  <a:srgbClr val="FF9900"/>
                </a:solidFill>
              </a:rPr>
              <a:t>Milano 28 febbraio 2012</a:t>
            </a:r>
            <a:br>
              <a:rPr lang="it-IT" sz="3200" b="1" smtClean="0">
                <a:solidFill>
                  <a:srgbClr val="FF9900"/>
                </a:solidFill>
              </a:rPr>
            </a:br>
            <a:r>
              <a:rPr lang="it-IT" sz="3200" b="1" smtClean="0">
                <a:solidFill>
                  <a:srgbClr val="92D050"/>
                </a:solidFill>
              </a:rPr>
              <a:t>_______________</a:t>
            </a:r>
            <a:r>
              <a:rPr lang="it-IT" sz="3200" b="1" smtClean="0">
                <a:solidFill>
                  <a:srgbClr val="FF9900"/>
                </a:solidFill>
              </a:rPr>
              <a:t/>
            </a:r>
            <a:br>
              <a:rPr lang="it-IT" sz="3200" b="1" smtClean="0">
                <a:solidFill>
                  <a:srgbClr val="FF9900"/>
                </a:solidFill>
              </a:rPr>
            </a:br>
            <a:r>
              <a:rPr lang="it-IT" sz="3200" b="1" smtClean="0">
                <a:solidFill>
                  <a:srgbClr val="8EB4E3"/>
                </a:solidFill>
              </a:rPr>
              <a:t>Agenda</a:t>
            </a:r>
          </a:p>
        </p:txBody>
      </p:sp>
      <p:sp>
        <p:nvSpPr>
          <p:cNvPr id="15362" name="Segnaposto contenuto 2"/>
          <p:cNvSpPr txBox="1">
            <a:spLocks/>
          </p:cNvSpPr>
          <p:nvPr/>
        </p:nvSpPr>
        <p:spPr bwMode="auto">
          <a:xfrm>
            <a:off x="4071938" y="1643063"/>
            <a:ext cx="4500562" cy="4525962"/>
          </a:xfrm>
          <a:prstGeom prst="rect">
            <a:avLst/>
          </a:prstGeom>
          <a:noFill/>
          <a:ln w="9525">
            <a:noFill/>
            <a:miter lim="800000"/>
            <a:headEnd/>
            <a:tailEnd/>
          </a:ln>
        </p:spPr>
        <p:txBody>
          <a:bodyPr/>
          <a:lstStyle/>
          <a:p>
            <a:pPr marL="342900" indent="-342900" eaLnBrk="0" hangingPunct="0">
              <a:spcBef>
                <a:spcPct val="20000"/>
              </a:spcBef>
              <a:buFont typeface="Arial" charset="0"/>
              <a:buNone/>
            </a:pPr>
            <a:r>
              <a:rPr lang="it-IT" sz="2000">
                <a:latin typeface="Calibri" pitchFamily="34" charset="0"/>
                <a:ea typeface="ＭＳ Ｐゴシック"/>
                <a:cs typeface="ＭＳ Ｐゴシック"/>
              </a:rPr>
              <a:t> </a:t>
            </a:r>
          </a:p>
        </p:txBody>
      </p:sp>
      <p:graphicFrame>
        <p:nvGraphicFramePr>
          <p:cNvPr id="8" name="Segnaposto contenuto 7"/>
          <p:cNvGraphicFramePr>
            <a:graphicFrameLocks noGrp="1"/>
          </p:cNvGraphicFramePr>
          <p:nvPr>
            <p:ph idx="1"/>
          </p:nvPr>
        </p:nvGraphicFramePr>
        <p:xfrm>
          <a:off x="428625" y="2073275"/>
          <a:ext cx="7900988" cy="3251200"/>
        </p:xfrm>
        <a:graphic>
          <a:graphicData uri="http://schemas.openxmlformats.org/drawingml/2006/table">
            <a:tbl>
              <a:tblPr firstRow="1" bandRow="1">
                <a:effectLst/>
                <a:tableStyleId>{7DF18680-E054-41AD-8BC1-D1AEF772440D}</a:tableStyleId>
              </a:tblPr>
              <a:tblGrid>
                <a:gridCol w="3950494"/>
                <a:gridCol w="3950494"/>
              </a:tblGrid>
              <a:tr h="650084">
                <a:tc>
                  <a:txBody>
                    <a:bodyPr/>
                    <a:lstStyle/>
                    <a:p>
                      <a:pPr>
                        <a:lnSpc>
                          <a:spcPct val="115000"/>
                        </a:lnSpc>
                        <a:spcAft>
                          <a:spcPts val="1000"/>
                        </a:spcAft>
                      </a:pPr>
                      <a:r>
                        <a:rPr lang="en-US" sz="1800" b="1" dirty="0">
                          <a:solidFill>
                            <a:srgbClr val="365F91"/>
                          </a:solidFill>
                          <a:latin typeface="Calibri"/>
                          <a:ea typeface="Calibri"/>
                          <a:cs typeface="Calibri"/>
                        </a:rPr>
                        <a:t>9.00 - 10.00</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c>
                  <a:txBody>
                    <a:bodyPr/>
                    <a:lstStyle/>
                    <a:p>
                      <a:pPr>
                        <a:lnSpc>
                          <a:spcPct val="115000"/>
                        </a:lnSpc>
                        <a:spcAft>
                          <a:spcPts val="1000"/>
                        </a:spcAft>
                      </a:pPr>
                      <a:r>
                        <a:rPr lang="it-IT" sz="1800" b="1" dirty="0" smtClean="0">
                          <a:solidFill>
                            <a:srgbClr val="365F91"/>
                          </a:solidFill>
                          <a:latin typeface="Calibri"/>
                          <a:ea typeface="Calibri"/>
                          <a:cs typeface="Calibri"/>
                        </a:rPr>
                        <a:t>Concetti </a:t>
                      </a:r>
                      <a:r>
                        <a:rPr lang="it-IT" sz="1800" b="1" dirty="0">
                          <a:solidFill>
                            <a:srgbClr val="365F91"/>
                          </a:solidFill>
                          <a:latin typeface="Calibri"/>
                          <a:ea typeface="Calibri"/>
                          <a:cs typeface="Calibri"/>
                        </a:rPr>
                        <a:t>generali Firma Digitale e PEC</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r>
              <a:tr h="650084">
                <a:tc>
                  <a:txBody>
                    <a:bodyPr/>
                    <a:lstStyle/>
                    <a:p>
                      <a:pPr>
                        <a:lnSpc>
                          <a:spcPct val="115000"/>
                        </a:lnSpc>
                        <a:spcAft>
                          <a:spcPts val="1000"/>
                        </a:spcAft>
                      </a:pPr>
                      <a:r>
                        <a:rPr lang="en-US" sz="1800" b="1" dirty="0">
                          <a:solidFill>
                            <a:srgbClr val="365F91"/>
                          </a:solidFill>
                          <a:latin typeface="Calibri"/>
                          <a:ea typeface="Calibri"/>
                          <a:cs typeface="Calibri"/>
                        </a:rPr>
                        <a:t>10.00 - 11.00</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c>
                  <a:txBody>
                    <a:bodyPr/>
                    <a:lstStyle/>
                    <a:p>
                      <a:pPr>
                        <a:lnSpc>
                          <a:spcPct val="115000"/>
                        </a:lnSpc>
                        <a:spcAft>
                          <a:spcPts val="1000"/>
                        </a:spcAft>
                      </a:pPr>
                      <a:r>
                        <a:rPr lang="en-US" sz="1800" b="1" dirty="0">
                          <a:solidFill>
                            <a:srgbClr val="365F91"/>
                          </a:solidFill>
                          <a:latin typeface="Calibri"/>
                          <a:ea typeface="Calibri"/>
                          <a:cs typeface="Calibri"/>
                        </a:rPr>
                        <a:t>SNP – </a:t>
                      </a:r>
                      <a:r>
                        <a:rPr lang="en-US" sz="1800" b="1" dirty="0" err="1">
                          <a:solidFill>
                            <a:srgbClr val="365F91"/>
                          </a:solidFill>
                          <a:latin typeface="Calibri"/>
                          <a:ea typeface="Calibri"/>
                          <a:cs typeface="Calibri"/>
                        </a:rPr>
                        <a:t>Sistema</a:t>
                      </a:r>
                      <a:r>
                        <a:rPr lang="en-US" sz="1800" b="1" dirty="0">
                          <a:solidFill>
                            <a:srgbClr val="365F91"/>
                          </a:solidFill>
                          <a:latin typeface="Calibri"/>
                          <a:ea typeface="Calibri"/>
                          <a:cs typeface="Calibri"/>
                        </a:rPr>
                        <a:t> </a:t>
                      </a:r>
                      <a:r>
                        <a:rPr lang="en-US" sz="1800" b="1" dirty="0" err="1">
                          <a:solidFill>
                            <a:srgbClr val="365F91"/>
                          </a:solidFill>
                          <a:latin typeface="Calibri"/>
                          <a:ea typeface="Calibri"/>
                          <a:cs typeface="Calibri"/>
                        </a:rPr>
                        <a:t>Notifiche</a:t>
                      </a:r>
                      <a:r>
                        <a:rPr lang="en-US" sz="1800" b="1" dirty="0">
                          <a:solidFill>
                            <a:srgbClr val="365F91"/>
                          </a:solidFill>
                          <a:latin typeface="Calibri"/>
                          <a:ea typeface="Calibri"/>
                          <a:cs typeface="Calibri"/>
                        </a:rPr>
                        <a:t> </a:t>
                      </a:r>
                      <a:r>
                        <a:rPr lang="en-US" sz="1800" b="1" dirty="0" err="1" smtClean="0">
                          <a:solidFill>
                            <a:srgbClr val="365F91"/>
                          </a:solidFill>
                          <a:latin typeface="Calibri"/>
                          <a:ea typeface="Calibri"/>
                          <a:cs typeface="Calibri"/>
                        </a:rPr>
                        <a:t>Penali</a:t>
                      </a:r>
                      <a:r>
                        <a:rPr lang="en-US" sz="1800" b="1" dirty="0" smtClean="0">
                          <a:solidFill>
                            <a:srgbClr val="365F91"/>
                          </a:solidFill>
                          <a:latin typeface="Calibri"/>
                          <a:ea typeface="Calibri"/>
                          <a:cs typeface="Calibri"/>
                        </a:rPr>
                        <a:t> </a:t>
                      </a: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r>
              <a:tr h="650084">
                <a:tc>
                  <a:txBody>
                    <a:bodyPr/>
                    <a:lstStyle/>
                    <a:p>
                      <a:pPr>
                        <a:lnSpc>
                          <a:spcPct val="115000"/>
                        </a:lnSpc>
                        <a:spcAft>
                          <a:spcPts val="1000"/>
                        </a:spcAft>
                      </a:pPr>
                      <a:r>
                        <a:rPr lang="en-US" sz="1800" b="1" dirty="0" smtClean="0">
                          <a:solidFill>
                            <a:srgbClr val="365F91"/>
                          </a:solidFill>
                          <a:latin typeface="Calibri"/>
                          <a:ea typeface="Calibri"/>
                          <a:cs typeface="Calibri"/>
                        </a:rPr>
                        <a:t>11.00 </a:t>
                      </a:r>
                      <a:r>
                        <a:rPr lang="en-US" sz="1800" b="1" dirty="0">
                          <a:solidFill>
                            <a:srgbClr val="365F91"/>
                          </a:solidFill>
                          <a:latin typeface="Calibri"/>
                          <a:ea typeface="Calibri"/>
                          <a:cs typeface="Calibri"/>
                        </a:rPr>
                        <a:t>- 13.00</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c>
                  <a:txBody>
                    <a:bodyPr/>
                    <a:lstStyle/>
                    <a:p>
                      <a:pPr>
                        <a:lnSpc>
                          <a:spcPct val="115000"/>
                        </a:lnSpc>
                        <a:spcAft>
                          <a:spcPts val="1000"/>
                        </a:spcAft>
                      </a:pPr>
                      <a:r>
                        <a:rPr lang="en-US" sz="1800" b="1" dirty="0" err="1" smtClean="0">
                          <a:solidFill>
                            <a:srgbClr val="365F91"/>
                          </a:solidFill>
                          <a:latin typeface="+mn-lt"/>
                          <a:ea typeface="Calibri"/>
                          <a:cs typeface="Calibri"/>
                        </a:rPr>
                        <a:t>Descrizione</a:t>
                      </a:r>
                      <a:r>
                        <a:rPr lang="en-US" sz="1800" b="1" dirty="0" smtClean="0">
                          <a:solidFill>
                            <a:srgbClr val="365F91"/>
                          </a:solidFill>
                          <a:latin typeface="+mn-lt"/>
                          <a:ea typeface="Calibri"/>
                          <a:cs typeface="Calibri"/>
                        </a:rPr>
                        <a:t> </a:t>
                      </a:r>
                      <a:r>
                        <a:rPr lang="en-US" sz="1800" b="1" dirty="0" err="1" smtClean="0">
                          <a:solidFill>
                            <a:srgbClr val="365F91"/>
                          </a:solidFill>
                          <a:latin typeface="+mn-lt"/>
                          <a:ea typeface="Calibri"/>
                          <a:cs typeface="Calibri"/>
                        </a:rPr>
                        <a:t>funzionalità</a:t>
                      </a:r>
                      <a:r>
                        <a:rPr lang="en-US" sz="1800" b="1" dirty="0" smtClean="0">
                          <a:solidFill>
                            <a:srgbClr val="365F91"/>
                          </a:solidFill>
                          <a:latin typeface="+mn-lt"/>
                          <a:ea typeface="Calibri"/>
                          <a:cs typeface="Calibri"/>
                        </a:rPr>
                        <a:t> </a:t>
                      </a:r>
                      <a:r>
                        <a:rPr lang="en-US" sz="1800" b="1" dirty="0" err="1" smtClean="0">
                          <a:solidFill>
                            <a:srgbClr val="365F91"/>
                          </a:solidFill>
                          <a:latin typeface="+mn-lt"/>
                          <a:ea typeface="Calibri"/>
                          <a:cs typeface="Calibri"/>
                        </a:rPr>
                        <a:t>dell’applicativo</a:t>
                      </a:r>
                      <a:endParaRPr lang="it-IT" sz="1800" b="1" dirty="0" smtClean="0">
                        <a:latin typeface="+mn-lt"/>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r>
              <a:tr h="650084">
                <a:tc>
                  <a:txBody>
                    <a:bodyPr/>
                    <a:lstStyle/>
                    <a:p>
                      <a:pPr>
                        <a:lnSpc>
                          <a:spcPct val="115000"/>
                        </a:lnSpc>
                        <a:spcAft>
                          <a:spcPts val="1000"/>
                        </a:spcAft>
                      </a:pPr>
                      <a:r>
                        <a:rPr lang="en-US" sz="1800" b="1" dirty="0">
                          <a:solidFill>
                            <a:srgbClr val="365F91"/>
                          </a:solidFill>
                          <a:latin typeface="Calibri"/>
                          <a:ea typeface="Calibri"/>
                          <a:cs typeface="Calibri"/>
                        </a:rPr>
                        <a:t>13.00 - 14.00</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c>
                  <a:txBody>
                    <a:bodyPr/>
                    <a:lstStyle/>
                    <a:p>
                      <a:pPr>
                        <a:lnSpc>
                          <a:spcPct val="115000"/>
                        </a:lnSpc>
                        <a:spcAft>
                          <a:spcPts val="1000"/>
                        </a:spcAft>
                      </a:pPr>
                      <a:r>
                        <a:rPr lang="it-IT" sz="1800" b="1" dirty="0">
                          <a:solidFill>
                            <a:srgbClr val="365F91"/>
                          </a:solidFill>
                          <a:latin typeface="Calibri"/>
                          <a:ea typeface="Calibri"/>
                          <a:cs typeface="Calibri"/>
                        </a:rPr>
                        <a:t>Pausa pranzo</a:t>
                      </a:r>
                      <a:endParaRPr lang="it-IT" sz="1800" b="1" dirty="0">
                        <a:latin typeface="Calibri"/>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r>
              <a:tr h="650084">
                <a:tc>
                  <a:txBody>
                    <a:bodyPr/>
                    <a:lstStyle/>
                    <a:p>
                      <a:pPr>
                        <a:lnSpc>
                          <a:spcPct val="115000"/>
                        </a:lnSpc>
                        <a:spcAft>
                          <a:spcPts val="1000"/>
                        </a:spcAft>
                      </a:pPr>
                      <a:r>
                        <a:rPr lang="en-US" sz="1800" b="1" kern="1200" dirty="0">
                          <a:solidFill>
                            <a:srgbClr val="365F91"/>
                          </a:solidFill>
                          <a:latin typeface="Calibri"/>
                          <a:ea typeface="Calibri"/>
                          <a:cs typeface="Calibri"/>
                        </a:rPr>
                        <a:t>14.00 - 16.00</a:t>
                      </a:r>
                      <a:endParaRPr lang="it-IT" sz="1800" b="1" kern="1200" dirty="0">
                        <a:solidFill>
                          <a:srgbClr val="365F91"/>
                        </a:solidFill>
                        <a:latin typeface="Calibri"/>
                        <a:ea typeface="Calibri"/>
                        <a:cs typeface="Calibri"/>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c>
                  <a:txBody>
                    <a:bodyPr/>
                    <a:lstStyle/>
                    <a:p>
                      <a:pPr>
                        <a:lnSpc>
                          <a:spcPct val="115000"/>
                        </a:lnSpc>
                        <a:spcAft>
                          <a:spcPts val="1000"/>
                        </a:spcAft>
                      </a:pPr>
                      <a:r>
                        <a:rPr lang="it-IT" sz="1800" b="1" dirty="0" smtClean="0">
                          <a:solidFill>
                            <a:srgbClr val="365F91"/>
                          </a:solidFill>
                          <a:latin typeface="+mn-lt"/>
                          <a:ea typeface="Calibri"/>
                          <a:cs typeface="Calibri"/>
                        </a:rPr>
                        <a:t>Utilizzo pratico dell’applicativo</a:t>
                      </a:r>
                      <a:endParaRPr lang="it-IT" sz="1800" b="1" dirty="0">
                        <a:latin typeface="+mn-lt"/>
                        <a:ea typeface="Calibri"/>
                        <a:cs typeface="Times New Roman"/>
                      </a:endParaRPr>
                    </a:p>
                  </a:txBody>
                  <a:tcPr marL="68580" marR="68580" marT="0" marB="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tcPr>
                </a:tc>
              </a:tr>
            </a:tbl>
          </a:graphicData>
        </a:graphic>
      </p:graphicFrame>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5100" y="188913"/>
            <a:ext cx="8229600" cy="939800"/>
          </a:xfrm>
        </p:spPr>
        <p:txBody>
          <a:bodyPr rtlCol="0">
            <a:normAutofit fontScale="90000"/>
          </a:bodyPr>
          <a:lstStyle/>
          <a:p>
            <a:pPr algn="l" eaLnBrk="1" fontAlgn="auto" hangingPunct="1">
              <a:spcAft>
                <a:spcPts val="0"/>
              </a:spcAft>
              <a:defRPr/>
            </a:pPr>
            <a:r>
              <a:rPr lang="it-IT" sz="4000" b="1" dirty="0" smtClean="0"/>
              <a:t>Architettura Sistema Notifiche Penali</a:t>
            </a:r>
            <a:br>
              <a:rPr lang="it-IT" sz="4000" b="1" dirty="0" smtClean="0"/>
            </a:br>
            <a:r>
              <a:rPr lang="it-IT" sz="2200" dirty="0" smtClean="0"/>
              <a:t>D.L. 193/2009 (L. 24/2010)</a:t>
            </a:r>
            <a:endParaRPr lang="it-IT" sz="3600" dirty="0"/>
          </a:p>
        </p:txBody>
      </p:sp>
      <p:sp>
        <p:nvSpPr>
          <p:cNvPr id="4" name="Rounded Rectangle 2"/>
          <p:cNvSpPr/>
          <p:nvPr/>
        </p:nvSpPr>
        <p:spPr>
          <a:xfrm>
            <a:off x="285750" y="1571625"/>
            <a:ext cx="4643438" cy="4929188"/>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Giustizia</a:t>
            </a:r>
          </a:p>
        </p:txBody>
      </p:sp>
      <p:sp>
        <p:nvSpPr>
          <p:cNvPr id="6" name="Rounded Rectangle 5"/>
          <p:cNvSpPr/>
          <p:nvPr/>
        </p:nvSpPr>
        <p:spPr>
          <a:xfrm>
            <a:off x="406400" y="2357438"/>
            <a:ext cx="1522413" cy="3143250"/>
          </a:xfrm>
          <a:prstGeom prst="roundRect">
            <a:avLst>
              <a:gd name="adj" fmla="val 5973"/>
            </a:avLst>
          </a:prstGeom>
          <a:solidFill>
            <a:schemeClr val="bg1">
              <a:lumMod val="9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bg2">
                    <a:lumMod val="50000"/>
                  </a:schemeClr>
                </a:solidFill>
              </a:rPr>
              <a:t>Ufficio giudiziario</a:t>
            </a:r>
          </a:p>
        </p:txBody>
      </p:sp>
      <p:sp>
        <p:nvSpPr>
          <p:cNvPr id="44" name="Rounded Rectangle 5"/>
          <p:cNvSpPr/>
          <p:nvPr/>
        </p:nvSpPr>
        <p:spPr>
          <a:xfrm>
            <a:off x="2286000" y="2857500"/>
            <a:ext cx="1951038" cy="3143250"/>
          </a:xfrm>
          <a:prstGeom prst="roundRect">
            <a:avLst>
              <a:gd name="adj" fmla="val 5973"/>
            </a:avLst>
          </a:prstGeom>
          <a:solidFill>
            <a:schemeClr val="accent2">
              <a:lumMod val="7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accent2">
                    <a:lumMod val="75000"/>
                  </a:schemeClr>
                </a:solidFill>
              </a:rPr>
              <a:t>Server Nazionale</a:t>
            </a:r>
          </a:p>
        </p:txBody>
      </p:sp>
      <p:sp>
        <p:nvSpPr>
          <p:cNvPr id="32773" name="CasellaDiTesto 44"/>
          <p:cNvSpPr txBox="1">
            <a:spLocks noChangeArrowheads="1"/>
          </p:cNvSpPr>
          <p:nvPr/>
        </p:nvSpPr>
        <p:spPr bwMode="auto">
          <a:xfrm>
            <a:off x="2357438" y="2928938"/>
            <a:ext cx="1638300" cy="430212"/>
          </a:xfrm>
          <a:prstGeom prst="rect">
            <a:avLst/>
          </a:prstGeom>
          <a:noFill/>
          <a:ln w="9525">
            <a:noFill/>
            <a:miter lim="800000"/>
            <a:headEnd/>
            <a:tailEnd/>
          </a:ln>
        </p:spPr>
        <p:txBody>
          <a:bodyPr>
            <a:spAutoFit/>
          </a:bodyPr>
          <a:lstStyle/>
          <a:p>
            <a:pPr algn="ctr"/>
            <a:r>
              <a:rPr lang="it-IT" sz="1100" b="1">
                <a:cs typeface="Arial" charset="0"/>
              </a:rPr>
              <a:t>Sistema Notifiche Penali</a:t>
            </a:r>
          </a:p>
        </p:txBody>
      </p:sp>
      <p:pic>
        <p:nvPicPr>
          <p:cNvPr id="3" name="Picture 2"/>
          <p:cNvPicPr>
            <a:picLocks noChangeAspect="1" noChangeArrowheads="1"/>
          </p:cNvPicPr>
          <p:nvPr/>
        </p:nvPicPr>
        <p:blipFill>
          <a:blip r:embed="rId3"/>
          <a:srcRect/>
          <a:stretch>
            <a:fillRect/>
          </a:stretch>
        </p:blipFill>
        <p:spPr bwMode="auto">
          <a:xfrm>
            <a:off x="714375" y="2622550"/>
            <a:ext cx="928688" cy="1163638"/>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4"/>
          <a:srcRect/>
          <a:stretch>
            <a:fillRect/>
          </a:stretch>
        </p:blipFill>
        <p:spPr bwMode="auto">
          <a:xfrm>
            <a:off x="714375" y="3890963"/>
            <a:ext cx="1000125" cy="118110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5"/>
          <a:srcRect/>
          <a:stretch>
            <a:fillRect/>
          </a:stretch>
        </p:blipFill>
        <p:spPr bwMode="auto">
          <a:xfrm>
            <a:off x="6500813" y="1906588"/>
            <a:ext cx="1727200" cy="928687"/>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6"/>
          <a:srcRect/>
          <a:stretch>
            <a:fillRect/>
          </a:stretch>
        </p:blipFill>
        <p:spPr bwMode="auto">
          <a:xfrm>
            <a:off x="4254500" y="1571625"/>
            <a:ext cx="1460500" cy="1285875"/>
          </a:xfrm>
          <a:prstGeom prst="rect">
            <a:avLst/>
          </a:prstGeom>
          <a:ln>
            <a:noFill/>
          </a:ln>
          <a:effectLst>
            <a:outerShdw blurRad="292100" dist="139700" dir="2700000" algn="tl" rotWithShape="0">
              <a:srgbClr val="333333">
                <a:alpha val="65000"/>
              </a:srgbClr>
            </a:outerShdw>
          </a:effectLst>
        </p:spPr>
      </p:pic>
      <p:cxnSp>
        <p:nvCxnSpPr>
          <p:cNvPr id="41" name="Connettore 1 40"/>
          <p:cNvCxnSpPr/>
          <p:nvPr/>
        </p:nvCxnSpPr>
        <p:spPr>
          <a:xfrm>
            <a:off x="5286375" y="2286000"/>
            <a:ext cx="1143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32779" name="Immagine 11"/>
          <p:cNvPicPr>
            <a:picLocks noChangeAspect="1"/>
          </p:cNvPicPr>
          <p:nvPr/>
        </p:nvPicPr>
        <p:blipFill>
          <a:blip r:embed="rId7"/>
          <a:srcRect/>
          <a:stretch>
            <a:fillRect/>
          </a:stretch>
        </p:blipFill>
        <p:spPr bwMode="auto">
          <a:xfrm>
            <a:off x="2465388" y="3411538"/>
            <a:ext cx="1646237" cy="2249487"/>
          </a:xfrm>
          <a:prstGeom prst="rect">
            <a:avLst/>
          </a:prstGeom>
          <a:noFill/>
          <a:ln w="9525">
            <a:noFill/>
            <a:miter lim="800000"/>
            <a:headEnd/>
            <a:tailEnd/>
          </a:ln>
        </p:spPr>
      </p:pic>
      <p:sp>
        <p:nvSpPr>
          <p:cNvPr id="32780" name="CasellaDiTesto 12"/>
          <p:cNvSpPr txBox="1">
            <a:spLocks noChangeArrowheads="1"/>
          </p:cNvSpPr>
          <p:nvPr/>
        </p:nvSpPr>
        <p:spPr bwMode="auto">
          <a:xfrm>
            <a:off x="2465388" y="5072063"/>
            <a:ext cx="1646237" cy="246062"/>
          </a:xfrm>
          <a:prstGeom prst="rect">
            <a:avLst/>
          </a:prstGeom>
          <a:noFill/>
          <a:ln w="9525">
            <a:noFill/>
            <a:miter lim="800000"/>
            <a:headEnd/>
            <a:tailEnd/>
          </a:ln>
        </p:spPr>
        <p:txBody>
          <a:bodyPr>
            <a:spAutoFit/>
          </a:bodyPr>
          <a:lstStyle/>
          <a:p>
            <a:r>
              <a:rPr lang="it-IT" sz="1000" b="1" i="1">
                <a:latin typeface="Calibri" pitchFamily="34" charset="0"/>
              </a:rPr>
              <a:t>Archivio notifiche e ricevute</a:t>
            </a:r>
          </a:p>
        </p:txBody>
      </p:sp>
      <p:pic>
        <p:nvPicPr>
          <p:cNvPr id="32781" name="Immagine 13"/>
          <p:cNvPicPr>
            <a:picLocks noChangeAspect="1"/>
          </p:cNvPicPr>
          <p:nvPr/>
        </p:nvPicPr>
        <p:blipFill>
          <a:blip r:embed="rId8"/>
          <a:srcRect/>
          <a:stretch>
            <a:fillRect/>
          </a:stretch>
        </p:blipFill>
        <p:spPr bwMode="auto">
          <a:xfrm>
            <a:off x="6480175" y="3454400"/>
            <a:ext cx="2573338" cy="2457450"/>
          </a:xfrm>
          <a:prstGeom prst="rect">
            <a:avLst/>
          </a:prstGeom>
          <a:noFill/>
          <a:ln w="9525">
            <a:noFill/>
            <a:miter lim="800000"/>
            <a:headEnd/>
            <a:tailEnd/>
          </a:ln>
        </p:spPr>
      </p:pic>
      <p:cxnSp>
        <p:nvCxnSpPr>
          <p:cNvPr id="43" name="Connettore 1 42"/>
          <p:cNvCxnSpPr/>
          <p:nvPr/>
        </p:nvCxnSpPr>
        <p:spPr>
          <a:xfrm>
            <a:off x="6804025" y="2708275"/>
            <a:ext cx="360363" cy="1055688"/>
          </a:xfrm>
          <a:prstGeom prst="line">
            <a:avLst/>
          </a:prstGeom>
        </p:spPr>
        <p:style>
          <a:lnRef idx="2">
            <a:schemeClr val="accent2"/>
          </a:lnRef>
          <a:fillRef idx="0">
            <a:schemeClr val="accent2"/>
          </a:fillRef>
          <a:effectRef idx="1">
            <a:schemeClr val="accent2"/>
          </a:effectRef>
          <a:fontRef idx="minor">
            <a:schemeClr val="tx1"/>
          </a:fontRef>
        </p:style>
      </p:cxnSp>
      <p:sp>
        <p:nvSpPr>
          <p:cNvPr id="32783" name="CasellaDiTesto 17"/>
          <p:cNvSpPr txBox="1">
            <a:spLocks noChangeArrowheads="1"/>
          </p:cNvSpPr>
          <p:nvPr/>
        </p:nvSpPr>
        <p:spPr bwMode="auto">
          <a:xfrm>
            <a:off x="6804025" y="4941888"/>
            <a:ext cx="2016125" cy="368300"/>
          </a:xfrm>
          <a:prstGeom prst="rect">
            <a:avLst/>
          </a:prstGeom>
          <a:noFill/>
          <a:ln w="9525">
            <a:noFill/>
            <a:miter lim="800000"/>
            <a:headEnd/>
            <a:tailEnd/>
          </a:ln>
        </p:spPr>
        <p:txBody>
          <a:bodyPr>
            <a:spAutoFit/>
          </a:bodyPr>
          <a:lstStyle/>
          <a:p>
            <a:r>
              <a:rPr lang="it-IT">
                <a:latin typeface="Calibri" pitchFamily="34" charset="0"/>
              </a:rPr>
              <a:t>Avvocato/UNEP</a:t>
            </a:r>
          </a:p>
        </p:txBody>
      </p:sp>
      <p:cxnSp>
        <p:nvCxnSpPr>
          <p:cNvPr id="35" name="Connettore 1 34"/>
          <p:cNvCxnSpPr/>
          <p:nvPr/>
        </p:nvCxnSpPr>
        <p:spPr>
          <a:xfrm flipH="1">
            <a:off x="1500188" y="4221163"/>
            <a:ext cx="1200150" cy="260350"/>
          </a:xfrm>
          <a:prstGeom prst="line">
            <a:avLst/>
          </a:prstGeom>
        </p:spPr>
        <p:style>
          <a:lnRef idx="2">
            <a:schemeClr val="accent2"/>
          </a:lnRef>
          <a:fillRef idx="0">
            <a:schemeClr val="accent2"/>
          </a:fillRef>
          <a:effectRef idx="1">
            <a:schemeClr val="accent2"/>
          </a:effectRef>
          <a:fontRef idx="minor">
            <a:schemeClr val="tx1"/>
          </a:fontRef>
        </p:style>
      </p:cxnSp>
      <p:cxnSp>
        <p:nvCxnSpPr>
          <p:cNvPr id="34" name="Connettore 1 33"/>
          <p:cNvCxnSpPr/>
          <p:nvPr/>
        </p:nvCxnSpPr>
        <p:spPr>
          <a:xfrm rot="5400000">
            <a:off x="3679031" y="2607469"/>
            <a:ext cx="928688" cy="85725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olo 1"/>
          <p:cNvSpPr>
            <a:spLocks noGrp="1"/>
          </p:cNvSpPr>
          <p:nvPr>
            <p:ph type="title"/>
          </p:nvPr>
        </p:nvSpPr>
        <p:spPr>
          <a:xfrm>
            <a:off x="250825" y="260350"/>
            <a:ext cx="7356475" cy="777875"/>
          </a:xfrm>
        </p:spPr>
        <p:txBody>
          <a:bodyPr/>
          <a:lstStyle/>
          <a:p>
            <a:pPr algn="l" eaLnBrk="1" hangingPunct="1"/>
            <a:r>
              <a:rPr lang="it-IT" sz="4000" b="1" smtClean="0"/>
              <a:t>Pagamenti telematici</a:t>
            </a:r>
          </a:p>
        </p:txBody>
      </p:sp>
      <p:sp>
        <p:nvSpPr>
          <p:cNvPr id="4" name="Rounded Rectangle 2"/>
          <p:cNvSpPr/>
          <p:nvPr/>
        </p:nvSpPr>
        <p:spPr>
          <a:xfrm>
            <a:off x="468313" y="1620838"/>
            <a:ext cx="3357562" cy="4357687"/>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Giustizia</a:t>
            </a:r>
          </a:p>
        </p:txBody>
      </p:sp>
      <p:pic>
        <p:nvPicPr>
          <p:cNvPr id="5" name="Picture 2"/>
          <p:cNvPicPr>
            <a:picLocks noChangeAspect="1" noChangeArrowheads="1"/>
          </p:cNvPicPr>
          <p:nvPr/>
        </p:nvPicPr>
        <p:blipFill>
          <a:blip r:embed="rId3"/>
          <a:srcRect/>
          <a:stretch>
            <a:fillRect/>
          </a:stretch>
        </p:blipFill>
        <p:spPr bwMode="auto">
          <a:xfrm>
            <a:off x="6743700" y="2038350"/>
            <a:ext cx="1439863" cy="1368425"/>
          </a:xfrm>
          <a:prstGeom prst="rect">
            <a:avLst/>
          </a:prstGeom>
          <a:ln>
            <a:noFill/>
          </a:ln>
          <a:effectLst>
            <a:outerShdw blurRad="292100" dist="139700" dir="2700000" algn="tl" rotWithShape="0">
              <a:srgbClr val="333333">
                <a:alpha val="65000"/>
              </a:srgbClr>
            </a:outerShdw>
          </a:effectLst>
        </p:spPr>
      </p:pic>
      <p:sp>
        <p:nvSpPr>
          <p:cNvPr id="6" name="Rounded Rectangle 5"/>
          <p:cNvSpPr/>
          <p:nvPr/>
        </p:nvSpPr>
        <p:spPr>
          <a:xfrm>
            <a:off x="754063" y="2335213"/>
            <a:ext cx="1951037" cy="3143250"/>
          </a:xfrm>
          <a:prstGeom prst="roundRect">
            <a:avLst>
              <a:gd name="adj" fmla="val 5973"/>
            </a:avLst>
          </a:prstGeom>
          <a:solidFill>
            <a:schemeClr val="accent2">
              <a:lumMod val="7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accent2">
                    <a:lumMod val="75000"/>
                  </a:schemeClr>
                </a:solidFill>
              </a:rPr>
              <a:t>Server distrettuale</a:t>
            </a:r>
          </a:p>
        </p:txBody>
      </p:sp>
      <p:pic>
        <p:nvPicPr>
          <p:cNvPr id="7" name="Picture 10"/>
          <p:cNvPicPr>
            <a:picLocks noChangeAspect="1" noChangeArrowheads="1"/>
          </p:cNvPicPr>
          <p:nvPr/>
        </p:nvPicPr>
        <p:blipFill>
          <a:blip r:embed="rId4"/>
          <a:srcRect/>
          <a:stretch>
            <a:fillRect/>
          </a:stretch>
        </p:blipFill>
        <p:spPr bwMode="auto">
          <a:xfrm>
            <a:off x="882650" y="2835275"/>
            <a:ext cx="1751013" cy="2262188"/>
          </a:xfrm>
          <a:prstGeom prst="rect">
            <a:avLst/>
          </a:prstGeom>
          <a:ln>
            <a:noFill/>
          </a:ln>
          <a:effectLst>
            <a:outerShdw blurRad="292100" dist="139700" dir="2700000" algn="tl" rotWithShape="0">
              <a:srgbClr val="333333">
                <a:alpha val="65000"/>
              </a:srgbClr>
            </a:outerShdw>
          </a:effectLst>
        </p:spPr>
      </p:pic>
      <p:sp>
        <p:nvSpPr>
          <p:cNvPr id="34822" name="CasellaDiTesto 7"/>
          <p:cNvSpPr txBox="1">
            <a:spLocks noChangeArrowheads="1"/>
          </p:cNvSpPr>
          <p:nvPr/>
        </p:nvSpPr>
        <p:spPr bwMode="auto">
          <a:xfrm>
            <a:off x="825500" y="2406650"/>
            <a:ext cx="1500188" cy="431800"/>
          </a:xfrm>
          <a:prstGeom prst="rect">
            <a:avLst/>
          </a:prstGeom>
          <a:noFill/>
          <a:ln w="9525">
            <a:noFill/>
            <a:miter lim="800000"/>
            <a:headEnd/>
            <a:tailEnd/>
          </a:ln>
        </p:spPr>
        <p:txBody>
          <a:bodyPr>
            <a:spAutoFit/>
          </a:bodyPr>
          <a:lstStyle/>
          <a:p>
            <a:pPr algn="ctr"/>
            <a:r>
              <a:rPr lang="it-IT" sz="1100" b="1">
                <a:cs typeface="Arial" charset="0"/>
              </a:rPr>
              <a:t>Gestore servizi telematici</a:t>
            </a:r>
          </a:p>
        </p:txBody>
      </p:sp>
      <p:pic>
        <p:nvPicPr>
          <p:cNvPr id="13" name="Picture 4"/>
          <p:cNvPicPr>
            <a:picLocks noChangeAspect="1" noChangeArrowheads="1"/>
          </p:cNvPicPr>
          <p:nvPr/>
        </p:nvPicPr>
        <p:blipFill>
          <a:blip r:embed="rId5"/>
          <a:srcRect/>
          <a:stretch>
            <a:fillRect/>
          </a:stretch>
        </p:blipFill>
        <p:spPr bwMode="auto">
          <a:xfrm>
            <a:off x="3257550" y="2541588"/>
            <a:ext cx="1095375" cy="1277937"/>
          </a:xfrm>
          <a:prstGeom prst="rect">
            <a:avLst/>
          </a:prstGeom>
          <a:ln>
            <a:noFill/>
          </a:ln>
          <a:effectLst>
            <a:outerShdw blurRad="292100" dist="139700" dir="2700000" algn="tl" rotWithShape="0">
              <a:srgbClr val="333333">
                <a:alpha val="65000"/>
              </a:srgbClr>
            </a:outerShdw>
          </a:effectLst>
        </p:spPr>
      </p:pic>
      <p:cxnSp>
        <p:nvCxnSpPr>
          <p:cNvPr id="14" name="Connettore 2 13"/>
          <p:cNvCxnSpPr>
            <a:endCxn id="13" idx="1"/>
          </p:cNvCxnSpPr>
          <p:nvPr/>
        </p:nvCxnSpPr>
        <p:spPr>
          <a:xfrm flipV="1">
            <a:off x="2235200" y="3179763"/>
            <a:ext cx="1022350" cy="9525"/>
          </a:xfrm>
          <a:prstGeom prst="straightConnector1">
            <a:avLst/>
          </a:prstGeom>
          <a:ln w="12700">
            <a:solidFill>
              <a:schemeClr val="tx2"/>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5" name="Connettore 2 14"/>
          <p:cNvCxnSpPr>
            <a:endCxn id="13" idx="3"/>
          </p:cNvCxnSpPr>
          <p:nvPr/>
        </p:nvCxnSpPr>
        <p:spPr>
          <a:xfrm rot="10800000" flipV="1">
            <a:off x="4352925" y="2541588"/>
            <a:ext cx="2635250" cy="638175"/>
          </a:xfrm>
          <a:prstGeom prst="straightConnector1">
            <a:avLst/>
          </a:prstGeom>
          <a:ln w="12700">
            <a:solidFill>
              <a:schemeClr val="tx1"/>
            </a:solidFill>
            <a:prstDash val="sysDot"/>
            <a:headEnd type="none" w="med" len="med"/>
            <a:tailEnd type="none" w="med" len="med"/>
          </a:ln>
        </p:spPr>
        <p:style>
          <a:lnRef idx="2">
            <a:schemeClr val="accent4"/>
          </a:lnRef>
          <a:fillRef idx="0">
            <a:schemeClr val="accent4"/>
          </a:fillRef>
          <a:effectRef idx="1">
            <a:schemeClr val="accent4"/>
          </a:effectRef>
          <a:fontRef idx="minor">
            <a:schemeClr val="tx1"/>
          </a:fontRef>
        </p:style>
      </p:cxnSp>
      <p:pic>
        <p:nvPicPr>
          <p:cNvPr id="17" name="Picture 3"/>
          <p:cNvPicPr>
            <a:picLocks noChangeAspect="1" noChangeArrowheads="1"/>
          </p:cNvPicPr>
          <p:nvPr/>
        </p:nvPicPr>
        <p:blipFill>
          <a:blip r:embed="rId6"/>
          <a:srcRect/>
          <a:stretch>
            <a:fillRect/>
          </a:stretch>
        </p:blipFill>
        <p:spPr bwMode="auto">
          <a:xfrm>
            <a:off x="5318125" y="1606550"/>
            <a:ext cx="1166813" cy="935038"/>
          </a:xfrm>
          <a:prstGeom prst="rect">
            <a:avLst/>
          </a:prstGeom>
          <a:ln>
            <a:noFill/>
          </a:ln>
          <a:effectLst>
            <a:outerShdw blurRad="292100" dist="139700" dir="2700000" algn="tl" rotWithShape="0">
              <a:srgbClr val="333333">
                <a:alpha val="65000"/>
              </a:srgbClr>
            </a:outerShdw>
          </a:effectLst>
        </p:spPr>
      </p:pic>
      <p:cxnSp>
        <p:nvCxnSpPr>
          <p:cNvPr id="18" name="Connettore 2 17"/>
          <p:cNvCxnSpPr>
            <a:stCxn id="17" idx="1"/>
            <a:endCxn id="13" idx="3"/>
          </p:cNvCxnSpPr>
          <p:nvPr/>
        </p:nvCxnSpPr>
        <p:spPr>
          <a:xfrm rot="10800000" flipV="1">
            <a:off x="4352925" y="2073275"/>
            <a:ext cx="965200" cy="1106488"/>
          </a:xfrm>
          <a:prstGeom prst="straightConnector1">
            <a:avLst/>
          </a:prstGeom>
          <a:ln w="12700">
            <a:solidFill>
              <a:schemeClr val="tx1"/>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9" name="Connettore 2 18"/>
          <p:cNvCxnSpPr>
            <a:endCxn id="17" idx="3"/>
          </p:cNvCxnSpPr>
          <p:nvPr/>
        </p:nvCxnSpPr>
        <p:spPr>
          <a:xfrm rot="10800000">
            <a:off x="6484938" y="2073275"/>
            <a:ext cx="574675" cy="396875"/>
          </a:xfrm>
          <a:prstGeom prst="straightConnector1">
            <a:avLst/>
          </a:prstGeom>
          <a:ln w="12700">
            <a:solidFill>
              <a:schemeClr val="tx1"/>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3" name="Rounded Rectangle 2"/>
          <p:cNvSpPr/>
          <p:nvPr/>
        </p:nvSpPr>
        <p:spPr>
          <a:xfrm>
            <a:off x="4043363" y="4130675"/>
            <a:ext cx="2879725" cy="1366838"/>
          </a:xfrm>
          <a:prstGeom prst="roundRect">
            <a:avLst>
              <a:gd name="adj" fmla="val 3331"/>
            </a:avLst>
          </a:prstGeom>
          <a:solidFill>
            <a:schemeClr val="accent3">
              <a:lumMod val="60000"/>
              <a:lumOff val="40000"/>
              <a:alpha val="12549"/>
            </a:schemeClr>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b="1" i="1" dirty="0">
                <a:solidFill>
                  <a:schemeClr val="accent3">
                    <a:lumMod val="75000"/>
                  </a:schemeClr>
                </a:solidFill>
              </a:rPr>
              <a:t>Prestatori dei servizi di pagamento</a:t>
            </a:r>
          </a:p>
        </p:txBody>
      </p:sp>
      <p:grpSp>
        <p:nvGrpSpPr>
          <p:cNvPr id="3" name="Gruppo 27"/>
          <p:cNvGrpSpPr>
            <a:grpSpLocks/>
          </p:cNvGrpSpPr>
          <p:nvPr/>
        </p:nvGrpSpPr>
        <p:grpSpPr bwMode="auto">
          <a:xfrm>
            <a:off x="5040313" y="5824538"/>
            <a:ext cx="1090612" cy="844550"/>
            <a:chOff x="5868144" y="5157192"/>
            <a:chExt cx="1091006" cy="844491"/>
          </a:xfrm>
        </p:grpSpPr>
        <p:pic>
          <p:nvPicPr>
            <p:cNvPr id="2050" name="Picture 2"/>
            <p:cNvPicPr>
              <a:picLocks noChangeAspect="1" noChangeArrowheads="1"/>
            </p:cNvPicPr>
            <p:nvPr/>
          </p:nvPicPr>
          <p:blipFill>
            <a:blip r:embed="rId7"/>
            <a:srcRect/>
            <a:stretch>
              <a:fillRect/>
            </a:stretch>
          </p:blipFill>
          <p:spPr bwMode="auto">
            <a:xfrm>
              <a:off x="6311216" y="5157192"/>
              <a:ext cx="647934" cy="647655"/>
            </a:xfrm>
            <a:prstGeom prst="rect">
              <a:avLst/>
            </a:prstGeom>
            <a:ln>
              <a:noFill/>
            </a:ln>
            <a:effectLst>
              <a:outerShdw blurRad="292100" dist="139700" dir="2700000" algn="tl" rotWithShape="0">
                <a:srgbClr val="333333">
                  <a:alpha val="65000"/>
                </a:srgbClr>
              </a:outerShdw>
            </a:effectLst>
          </p:spPr>
        </p:pic>
        <p:pic>
          <p:nvPicPr>
            <p:cNvPr id="25" name="Picture 9"/>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868144" y="5207988"/>
              <a:ext cx="481186" cy="496852"/>
            </a:xfrm>
            <a:prstGeom prst="rect">
              <a:avLst/>
            </a:prstGeom>
            <a:ln>
              <a:noFill/>
            </a:ln>
            <a:effectLst>
              <a:outerShdw blurRad="292100" dist="139700" dir="2700000" algn="tl" rotWithShape="0">
                <a:srgbClr val="333333">
                  <a:alpha val="65000"/>
                </a:srgbClr>
              </a:outerShdw>
            </a:effectLst>
          </p:spPr>
        </p:pic>
        <p:sp>
          <p:nvSpPr>
            <p:cNvPr id="34847" name="CasellaDiTesto 25"/>
            <p:cNvSpPr txBox="1">
              <a:spLocks noChangeArrowheads="1"/>
            </p:cNvSpPr>
            <p:nvPr/>
          </p:nvSpPr>
          <p:spPr bwMode="auto">
            <a:xfrm>
              <a:off x="5889916" y="5693906"/>
              <a:ext cx="852413" cy="307777"/>
            </a:xfrm>
            <a:prstGeom prst="rect">
              <a:avLst/>
            </a:prstGeom>
            <a:noFill/>
            <a:ln w="9525">
              <a:noFill/>
              <a:miter lim="800000"/>
              <a:headEnd/>
              <a:tailEnd/>
            </a:ln>
          </p:spPr>
          <p:txBody>
            <a:bodyPr wrap="none">
              <a:spAutoFit/>
            </a:bodyPr>
            <a:lstStyle/>
            <a:p>
              <a:r>
                <a:rPr lang="it-IT" sz="1400">
                  <a:latin typeface="Calibri" pitchFamily="34" charset="0"/>
                </a:rPr>
                <a:t>Tesoreria</a:t>
              </a:r>
            </a:p>
          </p:txBody>
        </p:sp>
      </p:grpSp>
      <p:grpSp>
        <p:nvGrpSpPr>
          <p:cNvPr id="9" name="Gruppo 33"/>
          <p:cNvGrpSpPr>
            <a:grpSpLocks/>
          </p:cNvGrpSpPr>
          <p:nvPr/>
        </p:nvGrpSpPr>
        <p:grpSpPr bwMode="auto">
          <a:xfrm>
            <a:off x="5776913" y="4341813"/>
            <a:ext cx="785812" cy="906462"/>
            <a:chOff x="7020272" y="4509120"/>
            <a:chExt cx="786645" cy="905613"/>
          </a:xfrm>
        </p:grpSpPr>
        <p:pic>
          <p:nvPicPr>
            <p:cNvPr id="29" name="Picture 5" descr="banca figura"/>
            <p:cNvPicPr>
              <a:picLocks noChangeAspect="1" noChangeArrowheads="1"/>
            </p:cNvPicPr>
            <p:nvPr/>
          </p:nvPicPr>
          <p:blipFill>
            <a:blip r:embed="rId9"/>
            <a:srcRect/>
            <a:stretch>
              <a:fillRect/>
            </a:stretch>
          </p:blipFill>
          <p:spPr bwMode="auto">
            <a:xfrm>
              <a:off x="7020272" y="4509120"/>
              <a:ext cx="786645" cy="720050"/>
            </a:xfrm>
            <a:prstGeom prst="rect">
              <a:avLst/>
            </a:prstGeom>
            <a:noFill/>
            <a:ln w="9525">
              <a:noFill/>
              <a:miter lim="800000"/>
              <a:headEnd/>
              <a:tailEnd/>
            </a:ln>
            <a:effectLst>
              <a:outerShdw blurRad="101600" dist="114300" dir="10200000" algn="ctr" rotWithShape="0">
                <a:srgbClr val="000000">
                  <a:alpha val="30000"/>
                </a:srgbClr>
              </a:outerShdw>
            </a:effectLst>
          </p:spPr>
        </p:pic>
        <p:sp>
          <p:nvSpPr>
            <p:cNvPr id="34844" name="CasellaDiTesto 32"/>
            <p:cNvSpPr txBox="1">
              <a:spLocks noChangeArrowheads="1"/>
            </p:cNvSpPr>
            <p:nvPr/>
          </p:nvSpPr>
          <p:spPr bwMode="auto">
            <a:xfrm>
              <a:off x="7109643" y="5106956"/>
              <a:ext cx="624017" cy="307777"/>
            </a:xfrm>
            <a:prstGeom prst="rect">
              <a:avLst/>
            </a:prstGeom>
            <a:noFill/>
            <a:ln w="9525">
              <a:noFill/>
              <a:miter lim="800000"/>
              <a:headEnd/>
              <a:tailEnd/>
            </a:ln>
          </p:spPr>
          <p:txBody>
            <a:bodyPr wrap="none">
              <a:spAutoFit/>
            </a:bodyPr>
            <a:lstStyle/>
            <a:p>
              <a:r>
                <a:rPr lang="it-IT" sz="1400">
                  <a:latin typeface="Calibri" pitchFamily="34" charset="0"/>
                </a:rPr>
                <a:t>Banca</a:t>
              </a:r>
            </a:p>
          </p:txBody>
        </p:sp>
      </p:grpSp>
      <p:cxnSp>
        <p:nvCxnSpPr>
          <p:cNvPr id="36" name="Connettore 1 35"/>
          <p:cNvCxnSpPr/>
          <p:nvPr/>
        </p:nvCxnSpPr>
        <p:spPr>
          <a:xfrm rot="5400000">
            <a:off x="5328444" y="5669757"/>
            <a:ext cx="287337"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0" name="Connettore 1 39"/>
          <p:cNvCxnSpPr/>
          <p:nvPr/>
        </p:nvCxnSpPr>
        <p:spPr>
          <a:xfrm rot="16200000" flipH="1">
            <a:off x="3928269" y="3585369"/>
            <a:ext cx="1079500" cy="433388"/>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Connettore 1 42"/>
          <p:cNvCxnSpPr>
            <a:stCxn id="17" idx="2"/>
          </p:cNvCxnSpPr>
          <p:nvPr/>
        </p:nvCxnSpPr>
        <p:spPr>
          <a:xfrm rot="5400000">
            <a:off x="4464050" y="2905126"/>
            <a:ext cx="1800225" cy="1073150"/>
          </a:xfrm>
          <a:prstGeom prst="line">
            <a:avLst/>
          </a:prstGeom>
        </p:spPr>
        <p:style>
          <a:lnRef idx="2">
            <a:schemeClr val="accent3"/>
          </a:lnRef>
          <a:fillRef idx="0">
            <a:schemeClr val="accent3"/>
          </a:fillRef>
          <a:effectRef idx="1">
            <a:schemeClr val="accent3"/>
          </a:effectRef>
          <a:fontRef idx="minor">
            <a:schemeClr val="tx1"/>
          </a:fontRef>
        </p:style>
      </p:cxnSp>
      <p:cxnSp>
        <p:nvCxnSpPr>
          <p:cNvPr id="50" name="Connettore 1 49"/>
          <p:cNvCxnSpPr/>
          <p:nvPr/>
        </p:nvCxnSpPr>
        <p:spPr>
          <a:xfrm>
            <a:off x="4324350" y="3262313"/>
            <a:ext cx="1439863" cy="1079500"/>
          </a:xfrm>
          <a:prstGeom prst="line">
            <a:avLst/>
          </a:prstGeom>
        </p:spPr>
        <p:style>
          <a:lnRef idx="2">
            <a:schemeClr val="accent3"/>
          </a:lnRef>
          <a:fillRef idx="0">
            <a:schemeClr val="accent3"/>
          </a:fillRef>
          <a:effectRef idx="1">
            <a:schemeClr val="accent3"/>
          </a:effectRef>
          <a:fontRef idx="minor">
            <a:schemeClr val="tx1"/>
          </a:fontRef>
        </p:style>
      </p:cxnSp>
      <p:cxnSp>
        <p:nvCxnSpPr>
          <p:cNvPr id="53" name="Connettore 1 52"/>
          <p:cNvCxnSpPr>
            <a:stCxn id="17" idx="2"/>
          </p:cNvCxnSpPr>
          <p:nvPr/>
        </p:nvCxnSpPr>
        <p:spPr>
          <a:xfrm rot="16200000" flipH="1">
            <a:off x="5076032" y="3366294"/>
            <a:ext cx="1728787" cy="79375"/>
          </a:xfrm>
          <a:prstGeom prst="line">
            <a:avLst/>
          </a:prstGeom>
        </p:spPr>
        <p:style>
          <a:lnRef idx="2">
            <a:schemeClr val="accent3"/>
          </a:lnRef>
          <a:fillRef idx="0">
            <a:schemeClr val="accent3"/>
          </a:fillRef>
          <a:effectRef idx="1">
            <a:schemeClr val="accent3"/>
          </a:effectRef>
          <a:fontRef idx="minor">
            <a:schemeClr val="tx1"/>
          </a:fontRef>
        </p:style>
      </p:cxnSp>
      <p:grpSp>
        <p:nvGrpSpPr>
          <p:cNvPr id="10" name="Gruppo 65"/>
          <p:cNvGrpSpPr>
            <a:grpSpLocks/>
          </p:cNvGrpSpPr>
          <p:nvPr/>
        </p:nvGrpSpPr>
        <p:grpSpPr bwMode="auto">
          <a:xfrm>
            <a:off x="7204075" y="3838575"/>
            <a:ext cx="1352550" cy="1374775"/>
            <a:chOff x="7196160" y="4087958"/>
            <a:chExt cx="1352293" cy="1375850"/>
          </a:xfrm>
        </p:grpSpPr>
        <p:pic>
          <p:nvPicPr>
            <p:cNvPr id="2052" name="Picture 4"/>
            <p:cNvPicPr>
              <a:picLocks noChangeAspect="1" noChangeArrowheads="1"/>
            </p:cNvPicPr>
            <p:nvPr/>
          </p:nvPicPr>
          <p:blipFill>
            <a:blip r:embed="rId10"/>
            <a:srcRect/>
            <a:stretch>
              <a:fillRect/>
            </a:stretch>
          </p:blipFill>
          <p:spPr bwMode="auto">
            <a:xfrm>
              <a:off x="7545344" y="4087958"/>
              <a:ext cx="649165" cy="648206"/>
            </a:xfrm>
            <a:prstGeom prst="rect">
              <a:avLst/>
            </a:prstGeom>
            <a:ln>
              <a:noFill/>
            </a:ln>
            <a:effectLst>
              <a:outerShdw blurRad="292100" dist="139700" dir="2700000" algn="tl" rotWithShape="0">
                <a:srgbClr val="333333">
                  <a:alpha val="65000"/>
                </a:srgbClr>
              </a:outerShdw>
            </a:effectLst>
          </p:spPr>
        </p:pic>
        <p:sp>
          <p:nvSpPr>
            <p:cNvPr id="34842" name="CasellaDiTesto 64"/>
            <p:cNvSpPr txBox="1">
              <a:spLocks noChangeArrowheads="1"/>
            </p:cNvSpPr>
            <p:nvPr/>
          </p:nvSpPr>
          <p:spPr bwMode="auto">
            <a:xfrm>
              <a:off x="7196160" y="4725144"/>
              <a:ext cx="1352293" cy="738664"/>
            </a:xfrm>
            <a:prstGeom prst="rect">
              <a:avLst/>
            </a:prstGeom>
            <a:noFill/>
            <a:ln w="9525">
              <a:noFill/>
              <a:miter lim="800000"/>
              <a:headEnd/>
              <a:tailEnd/>
            </a:ln>
          </p:spPr>
          <p:txBody>
            <a:bodyPr wrap="none">
              <a:spAutoFit/>
            </a:bodyPr>
            <a:lstStyle/>
            <a:p>
              <a:pPr algn="ctr"/>
              <a:r>
                <a:rPr lang="it-IT" sz="1400" b="1">
                  <a:latin typeface="Calibri" pitchFamily="34" charset="0"/>
                </a:rPr>
                <a:t>Ricevuta</a:t>
              </a:r>
            </a:p>
            <a:p>
              <a:pPr algn="ctr"/>
              <a:r>
                <a:rPr lang="it-IT" sz="1400" b="1">
                  <a:latin typeface="Calibri" pitchFamily="34" charset="0"/>
                </a:rPr>
                <a:t>Telematica</a:t>
              </a:r>
            </a:p>
            <a:p>
              <a:pPr algn="ctr"/>
              <a:r>
                <a:rPr lang="it-IT" sz="1400" i="1">
                  <a:latin typeface="Calibri" pitchFamily="34" charset="0"/>
                </a:rPr>
                <a:t>ad utilizzo unico</a:t>
              </a:r>
            </a:p>
          </p:txBody>
        </p:sp>
      </p:grpSp>
      <p:grpSp>
        <p:nvGrpSpPr>
          <p:cNvPr id="11" name="Gruppo 36"/>
          <p:cNvGrpSpPr>
            <a:grpSpLocks/>
          </p:cNvGrpSpPr>
          <p:nvPr/>
        </p:nvGrpSpPr>
        <p:grpSpPr bwMode="auto">
          <a:xfrm>
            <a:off x="4270375" y="4392613"/>
            <a:ext cx="1079500" cy="754062"/>
            <a:chOff x="4373554" y="4271324"/>
            <a:chExt cx="1080120" cy="754751"/>
          </a:xfrm>
        </p:grpSpPr>
        <p:pic>
          <p:nvPicPr>
            <p:cNvPr id="35" name="Picture 6" descr="C:\Documents and Settings\alberto.carletti\Impostazioni locali\Temporary Internet Files\Content.IE5\R1Q5VTIR\MCj04342210000[1].wmf"/>
            <p:cNvPicPr>
              <a:picLocks noChangeAspect="1" noChangeArrowheads="1"/>
            </p:cNvPicPr>
            <p:nvPr/>
          </p:nvPicPr>
          <p:blipFill>
            <a:blip r:embed="rId11"/>
            <a:srcRect/>
            <a:stretch>
              <a:fillRect/>
            </a:stretch>
          </p:blipFill>
          <p:spPr bwMode="auto">
            <a:xfrm>
              <a:off x="4548279" y="4271324"/>
              <a:ext cx="638542" cy="503697"/>
            </a:xfrm>
            <a:prstGeom prst="rect">
              <a:avLst/>
            </a:prstGeom>
            <a:ln>
              <a:noFill/>
            </a:ln>
            <a:effectLst>
              <a:outerShdw blurRad="292100" dist="139700" dir="2700000" algn="tl" rotWithShape="0">
                <a:srgbClr val="333333">
                  <a:alpha val="65000"/>
                </a:srgbClr>
              </a:outerShdw>
            </a:effectLst>
          </p:spPr>
        </p:pic>
        <p:pic>
          <p:nvPicPr>
            <p:cNvPr id="34840" name="Picture 39" descr="C:\Progetti\SIPA\Poste.gif"/>
            <p:cNvPicPr>
              <a:picLocks noChangeAspect="1" noChangeArrowheads="1"/>
            </p:cNvPicPr>
            <p:nvPr/>
          </p:nvPicPr>
          <p:blipFill>
            <a:blip r:embed="rId12"/>
            <a:srcRect/>
            <a:stretch>
              <a:fillRect/>
            </a:stretch>
          </p:blipFill>
          <p:spPr bwMode="auto">
            <a:xfrm>
              <a:off x="4373554" y="4797152"/>
              <a:ext cx="1080120" cy="22892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dissolve">
                                      <p:cBhvr>
                                        <p:cTn id="18" dur="500"/>
                                        <p:tgtEl>
                                          <p:spTgt spid="43"/>
                                        </p:tgtEl>
                                      </p:cBhvr>
                                    </p:animEffect>
                                  </p:childTnLst>
                                </p:cTn>
                              </p:par>
                              <p:par>
                                <p:cTn id="19" presetID="9" presetClass="entr" presetSubtype="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dissolve">
                                      <p:cBhvr>
                                        <p:cTn id="21" dur="500"/>
                                        <p:tgtEl>
                                          <p:spTgt spid="5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dissolve">
                                      <p:cBhvr>
                                        <p:cTn id="26" dur="500"/>
                                        <p:tgtEl>
                                          <p:spTgt spid="40"/>
                                        </p:tgtEl>
                                      </p:cBhvr>
                                    </p:animEffect>
                                  </p:childTnLst>
                                </p:cTn>
                              </p:par>
                              <p:par>
                                <p:cTn id="27" presetID="9"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dissolve">
                                      <p:cBhvr>
                                        <p:cTn id="29" dur="500"/>
                                        <p:tgtEl>
                                          <p:spTgt spid="5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par>
                                <p:cTn id="35" presetID="9"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ssolve">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ssolv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olo 1"/>
          <p:cNvSpPr>
            <a:spLocks noGrp="1"/>
          </p:cNvSpPr>
          <p:nvPr>
            <p:ph type="title"/>
          </p:nvPr>
        </p:nvSpPr>
        <p:spPr>
          <a:xfrm>
            <a:off x="250825" y="260350"/>
            <a:ext cx="7356475" cy="777875"/>
          </a:xfrm>
        </p:spPr>
        <p:txBody>
          <a:bodyPr/>
          <a:lstStyle/>
          <a:p>
            <a:pPr algn="l" eaLnBrk="1" hangingPunct="1"/>
            <a:r>
              <a:rPr lang="it-IT" sz="4000" b="1" smtClean="0"/>
              <a:t>Pagamenti telematici</a:t>
            </a:r>
          </a:p>
        </p:txBody>
      </p:sp>
      <p:sp>
        <p:nvSpPr>
          <p:cNvPr id="4" name="Rounded Rectangle 2"/>
          <p:cNvSpPr/>
          <p:nvPr/>
        </p:nvSpPr>
        <p:spPr>
          <a:xfrm>
            <a:off x="468313" y="1620838"/>
            <a:ext cx="3357562" cy="4357687"/>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Giustizia</a:t>
            </a:r>
          </a:p>
        </p:txBody>
      </p:sp>
      <p:pic>
        <p:nvPicPr>
          <p:cNvPr id="5" name="Picture 2"/>
          <p:cNvPicPr>
            <a:picLocks noChangeAspect="1" noChangeArrowheads="1"/>
          </p:cNvPicPr>
          <p:nvPr/>
        </p:nvPicPr>
        <p:blipFill>
          <a:blip r:embed="rId3"/>
          <a:srcRect/>
          <a:stretch>
            <a:fillRect/>
          </a:stretch>
        </p:blipFill>
        <p:spPr bwMode="auto">
          <a:xfrm>
            <a:off x="6743700" y="2038350"/>
            <a:ext cx="1439863" cy="1368425"/>
          </a:xfrm>
          <a:prstGeom prst="rect">
            <a:avLst/>
          </a:prstGeom>
          <a:ln>
            <a:noFill/>
          </a:ln>
          <a:effectLst>
            <a:outerShdw blurRad="292100" dist="139700" dir="2700000" algn="tl" rotWithShape="0">
              <a:srgbClr val="333333">
                <a:alpha val="65000"/>
              </a:srgbClr>
            </a:outerShdw>
          </a:effectLst>
        </p:spPr>
      </p:pic>
      <p:sp>
        <p:nvSpPr>
          <p:cNvPr id="6" name="Rounded Rectangle 5"/>
          <p:cNvSpPr/>
          <p:nvPr/>
        </p:nvSpPr>
        <p:spPr>
          <a:xfrm>
            <a:off x="754063" y="2335213"/>
            <a:ext cx="1951037" cy="3143250"/>
          </a:xfrm>
          <a:prstGeom prst="roundRect">
            <a:avLst>
              <a:gd name="adj" fmla="val 5973"/>
            </a:avLst>
          </a:prstGeom>
          <a:solidFill>
            <a:schemeClr val="accent2">
              <a:lumMod val="7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accent2">
                    <a:lumMod val="75000"/>
                  </a:schemeClr>
                </a:solidFill>
              </a:rPr>
              <a:t>Archivio centrale</a:t>
            </a:r>
          </a:p>
        </p:txBody>
      </p:sp>
      <p:pic>
        <p:nvPicPr>
          <p:cNvPr id="13" name="Picture 4"/>
          <p:cNvPicPr>
            <a:picLocks noChangeAspect="1" noChangeArrowheads="1"/>
          </p:cNvPicPr>
          <p:nvPr/>
        </p:nvPicPr>
        <p:blipFill>
          <a:blip r:embed="rId4"/>
          <a:srcRect/>
          <a:stretch>
            <a:fillRect/>
          </a:stretch>
        </p:blipFill>
        <p:spPr bwMode="auto">
          <a:xfrm>
            <a:off x="3257550" y="2541588"/>
            <a:ext cx="1095375" cy="1277937"/>
          </a:xfrm>
          <a:prstGeom prst="rect">
            <a:avLst/>
          </a:prstGeom>
          <a:ln>
            <a:noFill/>
          </a:ln>
          <a:effectLst>
            <a:outerShdw blurRad="292100" dist="139700" dir="2700000" algn="tl" rotWithShape="0">
              <a:srgbClr val="333333">
                <a:alpha val="65000"/>
              </a:srgbClr>
            </a:outerShdw>
          </a:effectLst>
        </p:spPr>
      </p:pic>
      <p:cxnSp>
        <p:nvCxnSpPr>
          <p:cNvPr id="14" name="Connettore 2 13"/>
          <p:cNvCxnSpPr>
            <a:endCxn id="13" idx="1"/>
          </p:cNvCxnSpPr>
          <p:nvPr/>
        </p:nvCxnSpPr>
        <p:spPr>
          <a:xfrm flipV="1">
            <a:off x="2235200" y="3179763"/>
            <a:ext cx="1022350" cy="9525"/>
          </a:xfrm>
          <a:prstGeom prst="straightConnector1">
            <a:avLst/>
          </a:prstGeom>
          <a:ln w="12700">
            <a:solidFill>
              <a:schemeClr val="tx2"/>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5" name="Connettore 2 14"/>
          <p:cNvCxnSpPr>
            <a:endCxn id="13" idx="3"/>
          </p:cNvCxnSpPr>
          <p:nvPr/>
        </p:nvCxnSpPr>
        <p:spPr>
          <a:xfrm rot="10800000" flipV="1">
            <a:off x="4352925" y="2541588"/>
            <a:ext cx="2635250" cy="638175"/>
          </a:xfrm>
          <a:prstGeom prst="straightConnector1">
            <a:avLst/>
          </a:prstGeom>
          <a:ln w="12700">
            <a:solidFill>
              <a:schemeClr val="tx1"/>
            </a:solidFill>
            <a:prstDash val="sysDot"/>
            <a:headEnd type="none" w="med" len="med"/>
            <a:tailEnd type="none" w="med" len="med"/>
          </a:ln>
        </p:spPr>
        <p:style>
          <a:lnRef idx="2">
            <a:schemeClr val="accent4"/>
          </a:lnRef>
          <a:fillRef idx="0">
            <a:schemeClr val="accent4"/>
          </a:fillRef>
          <a:effectRef idx="1">
            <a:schemeClr val="accent4"/>
          </a:effectRef>
          <a:fontRef idx="minor">
            <a:schemeClr val="tx1"/>
          </a:fontRef>
        </p:style>
      </p:cxnSp>
      <p:pic>
        <p:nvPicPr>
          <p:cNvPr id="17" name="Picture 3"/>
          <p:cNvPicPr>
            <a:picLocks noChangeAspect="1" noChangeArrowheads="1"/>
          </p:cNvPicPr>
          <p:nvPr/>
        </p:nvPicPr>
        <p:blipFill>
          <a:blip r:embed="rId5"/>
          <a:srcRect/>
          <a:stretch>
            <a:fillRect/>
          </a:stretch>
        </p:blipFill>
        <p:spPr bwMode="auto">
          <a:xfrm>
            <a:off x="5318125" y="1606550"/>
            <a:ext cx="1166813" cy="935038"/>
          </a:xfrm>
          <a:prstGeom prst="rect">
            <a:avLst/>
          </a:prstGeom>
          <a:ln>
            <a:noFill/>
          </a:ln>
          <a:effectLst>
            <a:outerShdw blurRad="292100" dist="139700" dir="2700000" algn="tl" rotWithShape="0">
              <a:srgbClr val="333333">
                <a:alpha val="65000"/>
              </a:srgbClr>
            </a:outerShdw>
          </a:effectLst>
        </p:spPr>
      </p:pic>
      <p:cxnSp>
        <p:nvCxnSpPr>
          <p:cNvPr id="18" name="Connettore 2 17"/>
          <p:cNvCxnSpPr>
            <a:stCxn id="17" idx="1"/>
            <a:endCxn id="13" idx="3"/>
          </p:cNvCxnSpPr>
          <p:nvPr/>
        </p:nvCxnSpPr>
        <p:spPr>
          <a:xfrm rot="10800000" flipV="1">
            <a:off x="4352925" y="2073275"/>
            <a:ext cx="965200" cy="1106488"/>
          </a:xfrm>
          <a:prstGeom prst="straightConnector1">
            <a:avLst/>
          </a:prstGeom>
          <a:ln w="12700">
            <a:solidFill>
              <a:schemeClr val="tx1"/>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9" name="Connettore 2 18"/>
          <p:cNvCxnSpPr>
            <a:endCxn id="17" idx="3"/>
          </p:cNvCxnSpPr>
          <p:nvPr/>
        </p:nvCxnSpPr>
        <p:spPr>
          <a:xfrm rot="10800000">
            <a:off x="6484938" y="2073275"/>
            <a:ext cx="574675" cy="396875"/>
          </a:xfrm>
          <a:prstGeom prst="straightConnector1">
            <a:avLst/>
          </a:prstGeom>
          <a:ln w="12700">
            <a:solidFill>
              <a:schemeClr val="tx1"/>
            </a:solidFill>
            <a:prstDash val="solid"/>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3" name="Rounded Rectangle 2"/>
          <p:cNvSpPr/>
          <p:nvPr/>
        </p:nvSpPr>
        <p:spPr>
          <a:xfrm>
            <a:off x="4043363" y="4130675"/>
            <a:ext cx="2879725" cy="1366838"/>
          </a:xfrm>
          <a:prstGeom prst="roundRect">
            <a:avLst>
              <a:gd name="adj" fmla="val 3331"/>
            </a:avLst>
          </a:prstGeom>
          <a:solidFill>
            <a:schemeClr val="accent3">
              <a:lumMod val="60000"/>
              <a:lumOff val="40000"/>
              <a:alpha val="12549"/>
            </a:schemeClr>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b="1" i="1" dirty="0">
                <a:solidFill>
                  <a:schemeClr val="accent3">
                    <a:lumMod val="75000"/>
                  </a:schemeClr>
                </a:solidFill>
              </a:rPr>
              <a:t>Prestatori dei servizi di pagamento</a:t>
            </a:r>
          </a:p>
        </p:txBody>
      </p:sp>
      <p:grpSp>
        <p:nvGrpSpPr>
          <p:cNvPr id="7" name="Gruppo 27"/>
          <p:cNvGrpSpPr>
            <a:grpSpLocks/>
          </p:cNvGrpSpPr>
          <p:nvPr/>
        </p:nvGrpSpPr>
        <p:grpSpPr bwMode="auto">
          <a:xfrm>
            <a:off x="5040313" y="5824538"/>
            <a:ext cx="1090612" cy="844550"/>
            <a:chOff x="5868144" y="5157192"/>
            <a:chExt cx="1091006" cy="844491"/>
          </a:xfrm>
        </p:grpSpPr>
        <p:pic>
          <p:nvPicPr>
            <p:cNvPr id="2050" name="Picture 2"/>
            <p:cNvPicPr>
              <a:picLocks noChangeAspect="1" noChangeArrowheads="1"/>
            </p:cNvPicPr>
            <p:nvPr/>
          </p:nvPicPr>
          <p:blipFill>
            <a:blip r:embed="rId6"/>
            <a:srcRect/>
            <a:stretch>
              <a:fillRect/>
            </a:stretch>
          </p:blipFill>
          <p:spPr bwMode="auto">
            <a:xfrm>
              <a:off x="6311216" y="5157192"/>
              <a:ext cx="647934" cy="647655"/>
            </a:xfrm>
            <a:prstGeom prst="rect">
              <a:avLst/>
            </a:prstGeom>
            <a:ln>
              <a:noFill/>
            </a:ln>
            <a:effectLst>
              <a:outerShdw blurRad="292100" dist="139700" dir="2700000" algn="tl" rotWithShape="0">
                <a:srgbClr val="333333">
                  <a:alpha val="65000"/>
                </a:srgbClr>
              </a:outerShdw>
            </a:effectLst>
          </p:spPr>
        </p:pic>
        <p:pic>
          <p:nvPicPr>
            <p:cNvPr id="25" name="Picture 9"/>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868144" y="5207988"/>
              <a:ext cx="481186" cy="496852"/>
            </a:xfrm>
            <a:prstGeom prst="rect">
              <a:avLst/>
            </a:prstGeom>
            <a:ln>
              <a:noFill/>
            </a:ln>
            <a:effectLst>
              <a:outerShdw blurRad="292100" dist="139700" dir="2700000" algn="tl" rotWithShape="0">
                <a:srgbClr val="333333">
                  <a:alpha val="65000"/>
                </a:srgbClr>
              </a:outerShdw>
            </a:effectLst>
          </p:spPr>
        </p:pic>
        <p:sp>
          <p:nvSpPr>
            <p:cNvPr id="36896" name="CasellaDiTesto 25"/>
            <p:cNvSpPr txBox="1">
              <a:spLocks noChangeArrowheads="1"/>
            </p:cNvSpPr>
            <p:nvPr/>
          </p:nvSpPr>
          <p:spPr bwMode="auto">
            <a:xfrm>
              <a:off x="5889916" y="5693906"/>
              <a:ext cx="852413" cy="307777"/>
            </a:xfrm>
            <a:prstGeom prst="rect">
              <a:avLst/>
            </a:prstGeom>
            <a:noFill/>
            <a:ln w="9525">
              <a:noFill/>
              <a:miter lim="800000"/>
              <a:headEnd/>
              <a:tailEnd/>
            </a:ln>
          </p:spPr>
          <p:txBody>
            <a:bodyPr wrap="none">
              <a:spAutoFit/>
            </a:bodyPr>
            <a:lstStyle/>
            <a:p>
              <a:r>
                <a:rPr lang="it-IT" sz="1400">
                  <a:latin typeface="Calibri" pitchFamily="34" charset="0"/>
                </a:rPr>
                <a:t>Tesoreria</a:t>
              </a:r>
            </a:p>
          </p:txBody>
        </p:sp>
      </p:grpSp>
      <p:grpSp>
        <p:nvGrpSpPr>
          <p:cNvPr id="8" name="Gruppo 33"/>
          <p:cNvGrpSpPr>
            <a:grpSpLocks/>
          </p:cNvGrpSpPr>
          <p:nvPr/>
        </p:nvGrpSpPr>
        <p:grpSpPr bwMode="auto">
          <a:xfrm>
            <a:off x="5776913" y="4341813"/>
            <a:ext cx="785812" cy="906462"/>
            <a:chOff x="7020272" y="4509120"/>
            <a:chExt cx="786645" cy="905613"/>
          </a:xfrm>
        </p:grpSpPr>
        <p:pic>
          <p:nvPicPr>
            <p:cNvPr id="29" name="Picture 5" descr="banca figura"/>
            <p:cNvPicPr>
              <a:picLocks noChangeAspect="1" noChangeArrowheads="1"/>
            </p:cNvPicPr>
            <p:nvPr/>
          </p:nvPicPr>
          <p:blipFill>
            <a:blip r:embed="rId8"/>
            <a:srcRect/>
            <a:stretch>
              <a:fillRect/>
            </a:stretch>
          </p:blipFill>
          <p:spPr bwMode="auto">
            <a:xfrm>
              <a:off x="7020272" y="4509120"/>
              <a:ext cx="786645" cy="720050"/>
            </a:xfrm>
            <a:prstGeom prst="rect">
              <a:avLst/>
            </a:prstGeom>
            <a:noFill/>
            <a:ln w="9525">
              <a:noFill/>
              <a:miter lim="800000"/>
              <a:headEnd/>
              <a:tailEnd/>
            </a:ln>
            <a:effectLst>
              <a:outerShdw blurRad="101600" dist="114300" dir="10200000" algn="ctr" rotWithShape="0">
                <a:srgbClr val="000000">
                  <a:alpha val="30000"/>
                </a:srgbClr>
              </a:outerShdw>
            </a:effectLst>
          </p:spPr>
        </p:pic>
        <p:sp>
          <p:nvSpPr>
            <p:cNvPr id="36893" name="CasellaDiTesto 32"/>
            <p:cNvSpPr txBox="1">
              <a:spLocks noChangeArrowheads="1"/>
            </p:cNvSpPr>
            <p:nvPr/>
          </p:nvSpPr>
          <p:spPr bwMode="auto">
            <a:xfrm>
              <a:off x="7109643" y="5106956"/>
              <a:ext cx="624017" cy="307777"/>
            </a:xfrm>
            <a:prstGeom prst="rect">
              <a:avLst/>
            </a:prstGeom>
            <a:noFill/>
            <a:ln w="9525">
              <a:noFill/>
              <a:miter lim="800000"/>
              <a:headEnd/>
              <a:tailEnd/>
            </a:ln>
          </p:spPr>
          <p:txBody>
            <a:bodyPr wrap="none">
              <a:spAutoFit/>
            </a:bodyPr>
            <a:lstStyle/>
            <a:p>
              <a:r>
                <a:rPr lang="it-IT" sz="1400">
                  <a:latin typeface="Calibri" pitchFamily="34" charset="0"/>
                </a:rPr>
                <a:t>Banca</a:t>
              </a:r>
            </a:p>
          </p:txBody>
        </p:sp>
      </p:grpSp>
      <p:cxnSp>
        <p:nvCxnSpPr>
          <p:cNvPr id="36" name="Connettore 1 35"/>
          <p:cNvCxnSpPr/>
          <p:nvPr/>
        </p:nvCxnSpPr>
        <p:spPr>
          <a:xfrm rot="5400000">
            <a:off x="5328444" y="5669757"/>
            <a:ext cx="287337"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0" name="Connettore 1 39"/>
          <p:cNvCxnSpPr/>
          <p:nvPr/>
        </p:nvCxnSpPr>
        <p:spPr>
          <a:xfrm rot="16200000" flipH="1">
            <a:off x="3928269" y="3585369"/>
            <a:ext cx="1079500" cy="433388"/>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Connettore 1 42"/>
          <p:cNvCxnSpPr>
            <a:stCxn id="17" idx="2"/>
          </p:cNvCxnSpPr>
          <p:nvPr/>
        </p:nvCxnSpPr>
        <p:spPr>
          <a:xfrm rot="5400000">
            <a:off x="4464050" y="2905126"/>
            <a:ext cx="1800225" cy="1073150"/>
          </a:xfrm>
          <a:prstGeom prst="line">
            <a:avLst/>
          </a:prstGeom>
        </p:spPr>
        <p:style>
          <a:lnRef idx="2">
            <a:schemeClr val="accent3"/>
          </a:lnRef>
          <a:fillRef idx="0">
            <a:schemeClr val="accent3"/>
          </a:fillRef>
          <a:effectRef idx="1">
            <a:schemeClr val="accent3"/>
          </a:effectRef>
          <a:fontRef idx="minor">
            <a:schemeClr val="tx1"/>
          </a:fontRef>
        </p:style>
      </p:cxnSp>
      <p:cxnSp>
        <p:nvCxnSpPr>
          <p:cNvPr id="50" name="Connettore 1 49"/>
          <p:cNvCxnSpPr/>
          <p:nvPr/>
        </p:nvCxnSpPr>
        <p:spPr>
          <a:xfrm>
            <a:off x="4324350" y="3262313"/>
            <a:ext cx="1439863" cy="1079500"/>
          </a:xfrm>
          <a:prstGeom prst="line">
            <a:avLst/>
          </a:prstGeom>
        </p:spPr>
        <p:style>
          <a:lnRef idx="2">
            <a:schemeClr val="accent3"/>
          </a:lnRef>
          <a:fillRef idx="0">
            <a:schemeClr val="accent3"/>
          </a:fillRef>
          <a:effectRef idx="1">
            <a:schemeClr val="accent3"/>
          </a:effectRef>
          <a:fontRef idx="minor">
            <a:schemeClr val="tx1"/>
          </a:fontRef>
        </p:style>
      </p:cxnSp>
      <p:cxnSp>
        <p:nvCxnSpPr>
          <p:cNvPr id="53" name="Connettore 1 52"/>
          <p:cNvCxnSpPr>
            <a:stCxn id="17" idx="2"/>
          </p:cNvCxnSpPr>
          <p:nvPr/>
        </p:nvCxnSpPr>
        <p:spPr>
          <a:xfrm rot="16200000" flipH="1">
            <a:off x="5076032" y="3366294"/>
            <a:ext cx="1728787" cy="79375"/>
          </a:xfrm>
          <a:prstGeom prst="line">
            <a:avLst/>
          </a:prstGeom>
        </p:spPr>
        <p:style>
          <a:lnRef idx="2">
            <a:schemeClr val="accent3"/>
          </a:lnRef>
          <a:fillRef idx="0">
            <a:schemeClr val="accent3"/>
          </a:fillRef>
          <a:effectRef idx="1">
            <a:schemeClr val="accent3"/>
          </a:effectRef>
          <a:fontRef idx="minor">
            <a:schemeClr val="tx1"/>
          </a:fontRef>
        </p:style>
      </p:cxnSp>
      <p:grpSp>
        <p:nvGrpSpPr>
          <p:cNvPr id="10" name="Gruppo 65"/>
          <p:cNvGrpSpPr>
            <a:grpSpLocks/>
          </p:cNvGrpSpPr>
          <p:nvPr/>
        </p:nvGrpSpPr>
        <p:grpSpPr bwMode="auto">
          <a:xfrm>
            <a:off x="7204075" y="3838575"/>
            <a:ext cx="1352550" cy="1374775"/>
            <a:chOff x="7196160" y="4087958"/>
            <a:chExt cx="1352293" cy="1375850"/>
          </a:xfrm>
        </p:grpSpPr>
        <p:pic>
          <p:nvPicPr>
            <p:cNvPr id="2052" name="Picture 4"/>
            <p:cNvPicPr>
              <a:picLocks noChangeAspect="1" noChangeArrowheads="1"/>
            </p:cNvPicPr>
            <p:nvPr/>
          </p:nvPicPr>
          <p:blipFill>
            <a:blip r:embed="rId9"/>
            <a:srcRect/>
            <a:stretch>
              <a:fillRect/>
            </a:stretch>
          </p:blipFill>
          <p:spPr bwMode="auto">
            <a:xfrm>
              <a:off x="7545344" y="4087958"/>
              <a:ext cx="649165" cy="648206"/>
            </a:xfrm>
            <a:prstGeom prst="rect">
              <a:avLst/>
            </a:prstGeom>
            <a:ln>
              <a:noFill/>
            </a:ln>
            <a:effectLst>
              <a:outerShdw blurRad="292100" dist="139700" dir="2700000" algn="tl" rotWithShape="0">
                <a:srgbClr val="333333">
                  <a:alpha val="65000"/>
                </a:srgbClr>
              </a:outerShdw>
            </a:effectLst>
          </p:spPr>
        </p:pic>
        <p:sp>
          <p:nvSpPr>
            <p:cNvPr id="36891" name="CasellaDiTesto 64"/>
            <p:cNvSpPr txBox="1">
              <a:spLocks noChangeArrowheads="1"/>
            </p:cNvSpPr>
            <p:nvPr/>
          </p:nvSpPr>
          <p:spPr bwMode="auto">
            <a:xfrm>
              <a:off x="7196160" y="4725144"/>
              <a:ext cx="1352293" cy="738664"/>
            </a:xfrm>
            <a:prstGeom prst="rect">
              <a:avLst/>
            </a:prstGeom>
            <a:noFill/>
            <a:ln w="9525">
              <a:noFill/>
              <a:miter lim="800000"/>
              <a:headEnd/>
              <a:tailEnd/>
            </a:ln>
          </p:spPr>
          <p:txBody>
            <a:bodyPr wrap="none">
              <a:spAutoFit/>
            </a:bodyPr>
            <a:lstStyle/>
            <a:p>
              <a:pPr algn="ctr"/>
              <a:r>
                <a:rPr lang="it-IT" sz="1400" b="1">
                  <a:latin typeface="Calibri" pitchFamily="34" charset="0"/>
                </a:rPr>
                <a:t>Ricevuta</a:t>
              </a:r>
            </a:p>
            <a:p>
              <a:pPr algn="ctr"/>
              <a:r>
                <a:rPr lang="it-IT" sz="1400" b="1">
                  <a:latin typeface="Calibri" pitchFamily="34" charset="0"/>
                </a:rPr>
                <a:t>Cartacea</a:t>
              </a:r>
            </a:p>
            <a:p>
              <a:pPr algn="ctr"/>
              <a:r>
                <a:rPr lang="it-IT" sz="1400" i="1">
                  <a:latin typeface="Calibri" pitchFamily="34" charset="0"/>
                </a:rPr>
                <a:t>ad utilizzo unico</a:t>
              </a:r>
            </a:p>
          </p:txBody>
        </p:sp>
      </p:grpSp>
      <p:grpSp>
        <p:nvGrpSpPr>
          <p:cNvPr id="11" name="Gruppo 36"/>
          <p:cNvGrpSpPr>
            <a:grpSpLocks/>
          </p:cNvGrpSpPr>
          <p:nvPr/>
        </p:nvGrpSpPr>
        <p:grpSpPr bwMode="auto">
          <a:xfrm>
            <a:off x="4270375" y="4392613"/>
            <a:ext cx="1079500" cy="754062"/>
            <a:chOff x="4373554" y="4271324"/>
            <a:chExt cx="1080120" cy="754751"/>
          </a:xfrm>
        </p:grpSpPr>
        <p:pic>
          <p:nvPicPr>
            <p:cNvPr id="35" name="Picture 6" descr="C:\Documents and Settings\alberto.carletti\Impostazioni locali\Temporary Internet Files\Content.IE5\R1Q5VTIR\MCj04342210000[1].wmf"/>
            <p:cNvPicPr>
              <a:picLocks noChangeAspect="1" noChangeArrowheads="1"/>
            </p:cNvPicPr>
            <p:nvPr/>
          </p:nvPicPr>
          <p:blipFill>
            <a:blip r:embed="rId10"/>
            <a:srcRect/>
            <a:stretch>
              <a:fillRect/>
            </a:stretch>
          </p:blipFill>
          <p:spPr bwMode="auto">
            <a:xfrm>
              <a:off x="4548279" y="4271324"/>
              <a:ext cx="638542" cy="503697"/>
            </a:xfrm>
            <a:prstGeom prst="rect">
              <a:avLst/>
            </a:prstGeom>
            <a:ln>
              <a:noFill/>
            </a:ln>
            <a:effectLst>
              <a:outerShdw blurRad="292100" dist="139700" dir="2700000" algn="tl" rotWithShape="0">
                <a:srgbClr val="333333">
                  <a:alpha val="65000"/>
                </a:srgbClr>
              </a:outerShdw>
            </a:effectLst>
          </p:spPr>
        </p:pic>
        <p:pic>
          <p:nvPicPr>
            <p:cNvPr id="36889" name="Picture 39" descr="C:\Progetti\SIPA\Poste.gif"/>
            <p:cNvPicPr>
              <a:picLocks noChangeAspect="1" noChangeArrowheads="1"/>
            </p:cNvPicPr>
            <p:nvPr/>
          </p:nvPicPr>
          <p:blipFill>
            <a:blip r:embed="rId11"/>
            <a:srcRect/>
            <a:stretch>
              <a:fillRect/>
            </a:stretch>
          </p:blipFill>
          <p:spPr bwMode="auto">
            <a:xfrm>
              <a:off x="4373554" y="4797152"/>
              <a:ext cx="1080120" cy="228923"/>
            </a:xfrm>
            <a:prstGeom prst="rect">
              <a:avLst/>
            </a:prstGeom>
            <a:noFill/>
            <a:ln w="9525">
              <a:noFill/>
              <a:miter lim="800000"/>
              <a:headEnd/>
              <a:tailEnd/>
            </a:ln>
          </p:spPr>
        </p:pic>
      </p:grpSp>
      <p:pic>
        <p:nvPicPr>
          <p:cNvPr id="36885" name="Picture 2"/>
          <p:cNvPicPr>
            <a:picLocks noChangeAspect="1" noChangeArrowheads="1"/>
          </p:cNvPicPr>
          <p:nvPr/>
        </p:nvPicPr>
        <p:blipFill>
          <a:blip r:embed="rId12"/>
          <a:srcRect/>
          <a:stretch>
            <a:fillRect/>
          </a:stretch>
        </p:blipFill>
        <p:spPr bwMode="auto">
          <a:xfrm>
            <a:off x="1355725" y="3409950"/>
            <a:ext cx="879475" cy="1104900"/>
          </a:xfrm>
          <a:prstGeom prst="rect">
            <a:avLst/>
          </a:prstGeom>
          <a:noFill/>
          <a:ln w="9525">
            <a:noFill/>
            <a:miter lim="800000"/>
            <a:headEnd/>
            <a:tailEnd/>
          </a:ln>
        </p:spPr>
      </p:pic>
      <p:sp>
        <p:nvSpPr>
          <p:cNvPr id="36886" name="CasellaDiTesto 8"/>
          <p:cNvSpPr txBox="1">
            <a:spLocks noChangeArrowheads="1"/>
          </p:cNvSpPr>
          <p:nvPr/>
        </p:nvSpPr>
        <p:spPr bwMode="auto">
          <a:xfrm>
            <a:off x="1042988" y="2722563"/>
            <a:ext cx="1512887" cy="369887"/>
          </a:xfrm>
          <a:prstGeom prst="rect">
            <a:avLst/>
          </a:prstGeom>
          <a:noFill/>
          <a:ln w="9525">
            <a:noFill/>
            <a:miter lim="800000"/>
            <a:headEnd/>
            <a:tailEnd/>
          </a:ln>
        </p:spPr>
        <p:txBody>
          <a:bodyPr>
            <a:spAutoFit/>
          </a:bodyPr>
          <a:lstStyle/>
          <a:p>
            <a:endParaRPr lang="it-IT">
              <a:latin typeface="Calibri" pitchFamily="34" charset="0"/>
            </a:endParaRPr>
          </a:p>
        </p:txBody>
      </p:sp>
      <p:sp>
        <p:nvSpPr>
          <p:cNvPr id="36887" name="CasellaDiTesto 37"/>
          <p:cNvSpPr txBox="1">
            <a:spLocks noChangeArrowheads="1"/>
          </p:cNvSpPr>
          <p:nvPr/>
        </p:nvSpPr>
        <p:spPr bwMode="auto">
          <a:xfrm>
            <a:off x="971550" y="2708275"/>
            <a:ext cx="1439863" cy="277813"/>
          </a:xfrm>
          <a:prstGeom prst="rect">
            <a:avLst/>
          </a:prstGeom>
          <a:noFill/>
          <a:ln w="9525">
            <a:noFill/>
            <a:miter lim="800000"/>
            <a:headEnd/>
            <a:tailEnd/>
          </a:ln>
        </p:spPr>
        <p:txBody>
          <a:bodyPr>
            <a:spAutoFit/>
          </a:bodyPr>
          <a:lstStyle/>
          <a:p>
            <a:pPr algn="ctr"/>
            <a:r>
              <a:rPr lang="it-IT" sz="1200" b="1" i="1">
                <a:latin typeface="Calibri" pitchFamily="34" charset="0"/>
              </a:rPr>
              <a:t>Archivio Ricevute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dissolve">
                                      <p:cBhvr>
                                        <p:cTn id="18" dur="500"/>
                                        <p:tgtEl>
                                          <p:spTgt spid="43"/>
                                        </p:tgtEl>
                                      </p:cBhvr>
                                    </p:animEffect>
                                  </p:childTnLst>
                                </p:cTn>
                              </p:par>
                              <p:par>
                                <p:cTn id="19" presetID="9" presetClass="entr" presetSubtype="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dissolve">
                                      <p:cBhvr>
                                        <p:cTn id="21" dur="500"/>
                                        <p:tgtEl>
                                          <p:spTgt spid="5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dissolve">
                                      <p:cBhvr>
                                        <p:cTn id="26" dur="500"/>
                                        <p:tgtEl>
                                          <p:spTgt spid="40"/>
                                        </p:tgtEl>
                                      </p:cBhvr>
                                    </p:animEffect>
                                  </p:childTnLst>
                                </p:cTn>
                              </p:par>
                              <p:par>
                                <p:cTn id="27" presetID="9"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dissolve">
                                      <p:cBhvr>
                                        <p:cTn id="29" dur="500"/>
                                        <p:tgtEl>
                                          <p:spTgt spid="5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par>
                                <p:cTn id="35" presetID="9"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ssolv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asellaDiTesto 27"/>
          <p:cNvSpPr txBox="1">
            <a:spLocks noChangeArrowheads="1"/>
          </p:cNvSpPr>
          <p:nvPr/>
        </p:nvSpPr>
        <p:spPr bwMode="auto">
          <a:xfrm>
            <a:off x="395288" y="1628775"/>
            <a:ext cx="8137525" cy="646113"/>
          </a:xfrm>
          <a:prstGeom prst="rect">
            <a:avLst/>
          </a:prstGeom>
          <a:noFill/>
          <a:ln w="9525">
            <a:noFill/>
            <a:miter lim="800000"/>
            <a:headEnd/>
            <a:tailEnd/>
          </a:ln>
        </p:spPr>
        <p:txBody>
          <a:bodyPr>
            <a:spAutoFit/>
          </a:bodyPr>
          <a:lstStyle/>
          <a:p>
            <a:r>
              <a:rPr lang="it-IT">
                <a:latin typeface="Calibri" pitchFamily="34" charset="0"/>
              </a:rPr>
              <a:t>La firma digitale rappresenta un sistema di collegamento tra un documento digitale ed il suo autore.</a:t>
            </a:r>
          </a:p>
        </p:txBody>
      </p:sp>
      <p:sp>
        <p:nvSpPr>
          <p:cNvPr id="53" name="CasellaDiTesto 52"/>
          <p:cNvSpPr txBox="1">
            <a:spLocks noChangeArrowheads="1"/>
          </p:cNvSpPr>
          <p:nvPr/>
        </p:nvSpPr>
        <p:spPr bwMode="auto">
          <a:xfrm>
            <a:off x="684213" y="4495800"/>
            <a:ext cx="1150937" cy="307975"/>
          </a:xfrm>
          <a:prstGeom prst="rect">
            <a:avLst/>
          </a:prstGeom>
          <a:noFill/>
          <a:ln w="9525">
            <a:noFill/>
            <a:miter lim="800000"/>
            <a:headEnd/>
            <a:tailEnd/>
          </a:ln>
        </p:spPr>
        <p:txBody>
          <a:bodyPr>
            <a:spAutoFit/>
          </a:bodyPr>
          <a:lstStyle/>
          <a:p>
            <a:pPr algn="ctr"/>
            <a:r>
              <a:rPr lang="it-IT" sz="1400">
                <a:latin typeface="Calibri" pitchFamily="34" charset="0"/>
              </a:rPr>
              <a:t>Documento</a:t>
            </a:r>
          </a:p>
        </p:txBody>
      </p:sp>
      <p:pic>
        <p:nvPicPr>
          <p:cNvPr id="55" name="Picture 2" descr="C:\Users\m.fattorusso\Desktop\Personale\Icons\txt.png"/>
          <p:cNvPicPr>
            <a:picLocks noChangeAspect="1" noChangeArrowheads="1"/>
          </p:cNvPicPr>
          <p:nvPr/>
        </p:nvPicPr>
        <p:blipFill>
          <a:blip r:embed="rId2"/>
          <a:srcRect/>
          <a:stretch>
            <a:fillRect/>
          </a:stretch>
        </p:blipFill>
        <p:spPr bwMode="auto">
          <a:xfrm>
            <a:off x="996950" y="3860800"/>
            <a:ext cx="600075" cy="600075"/>
          </a:xfrm>
          <a:prstGeom prst="rect">
            <a:avLst/>
          </a:prstGeom>
          <a:noFill/>
          <a:ln w="9525">
            <a:noFill/>
            <a:miter lim="800000"/>
            <a:headEnd/>
            <a:tailEnd/>
          </a:ln>
        </p:spPr>
      </p:pic>
      <p:grpSp>
        <p:nvGrpSpPr>
          <p:cNvPr id="67" name="Gruppo 66"/>
          <p:cNvGrpSpPr>
            <a:grpSpLocks/>
          </p:cNvGrpSpPr>
          <p:nvPr/>
        </p:nvGrpSpPr>
        <p:grpSpPr bwMode="auto">
          <a:xfrm>
            <a:off x="6659563" y="3860800"/>
            <a:ext cx="1657350" cy="942975"/>
            <a:chOff x="6660232" y="3861048"/>
            <a:chExt cx="1656184" cy="943273"/>
          </a:xfrm>
        </p:grpSpPr>
        <p:sp>
          <p:nvSpPr>
            <p:cNvPr id="38933" name="CasellaDiTesto 53"/>
            <p:cNvSpPr txBox="1">
              <a:spLocks noChangeArrowheads="1"/>
            </p:cNvSpPr>
            <p:nvPr/>
          </p:nvSpPr>
          <p:spPr bwMode="auto">
            <a:xfrm>
              <a:off x="6660232" y="4496544"/>
              <a:ext cx="1656184" cy="307777"/>
            </a:xfrm>
            <a:prstGeom prst="rect">
              <a:avLst/>
            </a:prstGeom>
            <a:noFill/>
            <a:ln w="9525">
              <a:noFill/>
              <a:miter lim="800000"/>
              <a:headEnd/>
              <a:tailEnd/>
            </a:ln>
          </p:spPr>
          <p:txBody>
            <a:bodyPr>
              <a:spAutoFit/>
            </a:bodyPr>
            <a:lstStyle/>
            <a:p>
              <a:pPr algn="ctr"/>
              <a:r>
                <a:rPr lang="it-IT" sz="1400">
                  <a:latin typeface="Calibri" pitchFamily="34" charset="0"/>
                </a:rPr>
                <a:t>Documento firmato</a:t>
              </a:r>
            </a:p>
          </p:txBody>
        </p:sp>
        <p:pic>
          <p:nvPicPr>
            <p:cNvPr id="38934" name="Picture 10"/>
            <p:cNvPicPr>
              <a:picLocks noChangeAspect="1" noChangeArrowheads="1"/>
            </p:cNvPicPr>
            <p:nvPr/>
          </p:nvPicPr>
          <p:blipFill>
            <a:blip r:embed="rId3"/>
            <a:srcRect/>
            <a:stretch>
              <a:fillRect/>
            </a:stretch>
          </p:blipFill>
          <p:spPr bwMode="auto">
            <a:xfrm>
              <a:off x="7236296" y="3861048"/>
              <a:ext cx="619125" cy="600075"/>
            </a:xfrm>
            <a:prstGeom prst="rect">
              <a:avLst/>
            </a:prstGeom>
            <a:noFill/>
            <a:ln w="9525">
              <a:noFill/>
              <a:miter lim="800000"/>
              <a:headEnd/>
              <a:tailEnd/>
            </a:ln>
          </p:spPr>
        </p:pic>
      </p:grpSp>
      <p:grpSp>
        <p:nvGrpSpPr>
          <p:cNvPr id="66" name="Gruppo 65"/>
          <p:cNvGrpSpPr>
            <a:grpSpLocks/>
          </p:cNvGrpSpPr>
          <p:nvPr/>
        </p:nvGrpSpPr>
        <p:grpSpPr bwMode="auto">
          <a:xfrm>
            <a:off x="2601913" y="2708275"/>
            <a:ext cx="3673475" cy="3143250"/>
            <a:chOff x="2602632" y="2708920"/>
            <a:chExt cx="3672408" cy="3143250"/>
          </a:xfrm>
        </p:grpSpPr>
        <p:sp>
          <p:nvSpPr>
            <p:cNvPr id="44" name="Rounded Rectangle 5"/>
            <p:cNvSpPr/>
            <p:nvPr/>
          </p:nvSpPr>
          <p:spPr>
            <a:xfrm>
              <a:off x="2602632" y="2708920"/>
              <a:ext cx="3672408" cy="3143250"/>
            </a:xfrm>
            <a:prstGeom prst="roundRect">
              <a:avLst>
                <a:gd name="adj" fmla="val 5973"/>
              </a:avLst>
            </a:prstGeom>
            <a:solidFill>
              <a:schemeClr val="bg1">
                <a:lumMod val="9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bg2">
                      <a:lumMod val="50000"/>
                    </a:schemeClr>
                  </a:solidFill>
                </a:rPr>
                <a:t>Crittografia asimmetrica</a:t>
              </a:r>
            </a:p>
          </p:txBody>
        </p:sp>
        <p:sp>
          <p:nvSpPr>
            <p:cNvPr id="38922" name="CasellaDiTesto 32"/>
            <p:cNvSpPr txBox="1">
              <a:spLocks noChangeArrowheads="1"/>
            </p:cNvSpPr>
            <p:nvPr/>
          </p:nvSpPr>
          <p:spPr bwMode="auto">
            <a:xfrm>
              <a:off x="4186808" y="4653136"/>
              <a:ext cx="1512168" cy="307777"/>
            </a:xfrm>
            <a:prstGeom prst="rect">
              <a:avLst/>
            </a:prstGeom>
            <a:noFill/>
            <a:ln w="9525">
              <a:noFill/>
              <a:miter lim="800000"/>
              <a:headEnd/>
              <a:tailEnd/>
            </a:ln>
          </p:spPr>
          <p:txBody>
            <a:bodyPr>
              <a:spAutoFit/>
            </a:bodyPr>
            <a:lstStyle/>
            <a:p>
              <a:r>
                <a:rPr lang="it-IT" sz="1400">
                  <a:latin typeface="Calibri" pitchFamily="34" charset="0"/>
                </a:rPr>
                <a:t>Chiave privata</a:t>
              </a:r>
            </a:p>
          </p:txBody>
        </p:sp>
        <p:pic>
          <p:nvPicPr>
            <p:cNvPr id="38923" name="Picture 2" descr="C:\Users\m.fattorusso\Desktop\Personale\Icons\txt.png"/>
            <p:cNvPicPr>
              <a:picLocks noChangeAspect="1" noChangeArrowheads="1"/>
            </p:cNvPicPr>
            <p:nvPr/>
          </p:nvPicPr>
          <p:blipFill>
            <a:blip r:embed="rId2"/>
            <a:srcRect/>
            <a:stretch>
              <a:fillRect/>
            </a:stretch>
          </p:blipFill>
          <p:spPr bwMode="auto">
            <a:xfrm>
              <a:off x="3034680" y="3841303"/>
              <a:ext cx="600076" cy="600076"/>
            </a:xfrm>
            <a:prstGeom prst="rect">
              <a:avLst/>
            </a:prstGeom>
            <a:noFill/>
            <a:ln w="9525">
              <a:noFill/>
              <a:miter lim="800000"/>
              <a:headEnd/>
              <a:tailEnd/>
            </a:ln>
          </p:spPr>
        </p:pic>
        <p:pic>
          <p:nvPicPr>
            <p:cNvPr id="38924" name="Picture 4"/>
            <p:cNvPicPr>
              <a:picLocks noChangeAspect="1" noChangeArrowheads="1"/>
            </p:cNvPicPr>
            <p:nvPr/>
          </p:nvPicPr>
          <p:blipFill>
            <a:blip r:embed="rId4"/>
            <a:srcRect/>
            <a:stretch>
              <a:fillRect/>
            </a:stretch>
          </p:blipFill>
          <p:spPr bwMode="auto">
            <a:xfrm>
              <a:off x="3010868" y="4483720"/>
              <a:ext cx="47625" cy="57150"/>
            </a:xfrm>
            <a:prstGeom prst="rect">
              <a:avLst/>
            </a:prstGeom>
            <a:noFill/>
            <a:ln w="9525">
              <a:noFill/>
              <a:miter lim="800000"/>
              <a:headEnd/>
              <a:tailEnd/>
            </a:ln>
          </p:spPr>
        </p:pic>
        <p:grpSp>
          <p:nvGrpSpPr>
            <p:cNvPr id="38925" name="Gruppo 17"/>
            <p:cNvGrpSpPr>
              <a:grpSpLocks/>
            </p:cNvGrpSpPr>
            <p:nvPr/>
          </p:nvGrpSpPr>
          <p:grpSpPr bwMode="auto">
            <a:xfrm>
              <a:off x="3754760" y="3284984"/>
              <a:ext cx="1944216" cy="457200"/>
              <a:chOff x="4355976" y="4149080"/>
              <a:chExt cx="1944216" cy="457200"/>
            </a:xfrm>
          </p:grpSpPr>
          <p:pic>
            <p:nvPicPr>
              <p:cNvPr id="38931" name="Picture 3"/>
              <p:cNvPicPr>
                <a:picLocks noChangeAspect="1" noChangeArrowheads="1"/>
              </p:cNvPicPr>
              <p:nvPr/>
            </p:nvPicPr>
            <p:blipFill>
              <a:blip r:embed="rId5"/>
              <a:srcRect/>
              <a:stretch>
                <a:fillRect/>
              </a:stretch>
            </p:blipFill>
            <p:spPr bwMode="auto">
              <a:xfrm>
                <a:off x="4355976" y="4149080"/>
                <a:ext cx="457200" cy="457200"/>
              </a:xfrm>
              <a:prstGeom prst="rect">
                <a:avLst/>
              </a:prstGeom>
              <a:noFill/>
              <a:ln w="9525">
                <a:noFill/>
                <a:miter lim="800000"/>
                <a:headEnd/>
                <a:tailEnd/>
              </a:ln>
            </p:spPr>
          </p:pic>
          <p:sp>
            <p:nvSpPr>
              <p:cNvPr id="38932" name="CasellaDiTesto 38"/>
              <p:cNvSpPr txBox="1">
                <a:spLocks noChangeArrowheads="1"/>
              </p:cNvSpPr>
              <p:nvPr/>
            </p:nvSpPr>
            <p:spPr bwMode="auto">
              <a:xfrm>
                <a:off x="4788024" y="4149080"/>
                <a:ext cx="1512168" cy="307777"/>
              </a:xfrm>
              <a:prstGeom prst="rect">
                <a:avLst/>
              </a:prstGeom>
              <a:noFill/>
              <a:ln w="9525">
                <a:noFill/>
                <a:miter lim="800000"/>
                <a:headEnd/>
                <a:tailEnd/>
              </a:ln>
            </p:spPr>
            <p:txBody>
              <a:bodyPr>
                <a:spAutoFit/>
              </a:bodyPr>
              <a:lstStyle/>
              <a:p>
                <a:r>
                  <a:rPr lang="it-IT" sz="1400">
                    <a:latin typeface="Calibri" pitchFamily="34" charset="0"/>
                  </a:rPr>
                  <a:t>Chiave pubblica</a:t>
                </a:r>
              </a:p>
            </p:txBody>
          </p:sp>
        </p:grpSp>
        <p:cxnSp>
          <p:nvCxnSpPr>
            <p:cNvPr id="40" name="Connettore 1 39"/>
            <p:cNvCxnSpPr/>
            <p:nvPr/>
          </p:nvCxnSpPr>
          <p:spPr>
            <a:xfrm rot="10800000">
              <a:off x="3683405" y="3932883"/>
              <a:ext cx="1439445" cy="0"/>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cxnSp>
          <p:nvCxnSpPr>
            <p:cNvPr id="41" name="Connettore 1 40"/>
            <p:cNvCxnSpPr/>
            <p:nvPr/>
          </p:nvCxnSpPr>
          <p:spPr>
            <a:xfrm flipV="1">
              <a:off x="3683405" y="4364683"/>
              <a:ext cx="1439445" cy="3175"/>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pic>
          <p:nvPicPr>
            <p:cNvPr id="38928" name="Picture 2" descr="C:\Users\m.fattorusso\Desktop\Personale\Icons\txt.png"/>
            <p:cNvPicPr>
              <a:picLocks noChangeAspect="1" noChangeArrowheads="1"/>
            </p:cNvPicPr>
            <p:nvPr/>
          </p:nvPicPr>
          <p:blipFill>
            <a:blip r:embed="rId2"/>
            <a:srcRect/>
            <a:stretch>
              <a:fillRect/>
            </a:stretch>
          </p:blipFill>
          <p:spPr bwMode="auto">
            <a:xfrm>
              <a:off x="5194920" y="3861048"/>
              <a:ext cx="600076" cy="600076"/>
            </a:xfrm>
            <a:prstGeom prst="rect">
              <a:avLst/>
            </a:prstGeom>
            <a:noFill/>
            <a:ln w="9525">
              <a:noFill/>
              <a:miter lim="800000"/>
              <a:headEnd/>
              <a:tailEnd/>
            </a:ln>
          </p:spPr>
        </p:pic>
        <p:pic>
          <p:nvPicPr>
            <p:cNvPr id="38929" name="Picture 8"/>
            <p:cNvPicPr>
              <a:picLocks noChangeAspect="1" noChangeArrowheads="1"/>
            </p:cNvPicPr>
            <p:nvPr/>
          </p:nvPicPr>
          <p:blipFill>
            <a:blip r:embed="rId6"/>
            <a:srcRect/>
            <a:stretch>
              <a:fillRect/>
            </a:stretch>
          </p:blipFill>
          <p:spPr bwMode="auto">
            <a:xfrm>
              <a:off x="5482952" y="4221088"/>
              <a:ext cx="304800" cy="304800"/>
            </a:xfrm>
            <a:prstGeom prst="rect">
              <a:avLst/>
            </a:prstGeom>
            <a:noFill/>
            <a:ln w="9525">
              <a:noFill/>
              <a:miter lim="800000"/>
              <a:headEnd/>
              <a:tailEnd/>
            </a:ln>
          </p:spPr>
        </p:pic>
        <p:pic>
          <p:nvPicPr>
            <p:cNvPr id="38930" name="Picture 9"/>
            <p:cNvPicPr>
              <a:picLocks noChangeAspect="1" noChangeArrowheads="1"/>
            </p:cNvPicPr>
            <p:nvPr/>
          </p:nvPicPr>
          <p:blipFill>
            <a:blip r:embed="rId7"/>
            <a:srcRect/>
            <a:stretch>
              <a:fillRect/>
            </a:stretch>
          </p:blipFill>
          <p:spPr bwMode="auto">
            <a:xfrm>
              <a:off x="3754760" y="4628034"/>
              <a:ext cx="457200" cy="457200"/>
            </a:xfrm>
            <a:prstGeom prst="rect">
              <a:avLst/>
            </a:prstGeom>
            <a:noFill/>
            <a:ln w="9525">
              <a:noFill/>
              <a:miter lim="800000"/>
              <a:headEnd/>
              <a:tailEnd/>
            </a:ln>
          </p:spPr>
        </p:pic>
      </p:grpSp>
      <p:sp>
        <p:nvSpPr>
          <p:cNvPr id="62" name="Freccia a destra 61"/>
          <p:cNvSpPr/>
          <p:nvPr/>
        </p:nvSpPr>
        <p:spPr>
          <a:xfrm>
            <a:off x="1811338" y="3933825"/>
            <a:ext cx="56515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63" name="Freccia a destra 62"/>
          <p:cNvSpPr/>
          <p:nvPr/>
        </p:nvSpPr>
        <p:spPr>
          <a:xfrm>
            <a:off x="6491288" y="3933825"/>
            <a:ext cx="56515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64" name="Titolo 1"/>
          <p:cNvSpPr txBox="1">
            <a:spLocks/>
          </p:cNvSpPr>
          <p:nvPr/>
        </p:nvSpPr>
        <p:spPr>
          <a:xfrm>
            <a:off x="165100" y="188913"/>
            <a:ext cx="8229600" cy="939800"/>
          </a:xfrm>
          <a:prstGeom prst="rect">
            <a:avLst/>
          </a:prstGeom>
        </p:spPr>
        <p:txBody>
          <a:bodyPr anchor="b">
            <a:normAutofit fontScale="97500"/>
          </a:bodyPr>
          <a:lstStyle/>
          <a:p>
            <a:pPr fontAlgn="auto">
              <a:spcAft>
                <a:spcPts val="0"/>
              </a:spcAft>
              <a:defRPr/>
            </a:pPr>
            <a:r>
              <a:rPr lang="it-IT" sz="4000" b="1" dirty="0">
                <a:latin typeface="+mj-lt"/>
                <a:ea typeface="+mj-ea"/>
                <a:cs typeface="+mj-cs"/>
              </a:rPr>
              <a:t>Firma digitale</a:t>
            </a:r>
            <a:endParaRPr lang="it-IT" sz="3600" b="1"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ox(in)">
                                      <p:cBhvr>
                                        <p:cTn id="7" dur="500"/>
                                        <p:tgtEl>
                                          <p:spTgt spid="5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box(in)">
                                      <p:cBhvr>
                                        <p:cTn id="10" dur="500"/>
                                        <p:tgtEl>
                                          <p:spTgt spid="5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0-#ppt_w/2"/>
                                          </p:val>
                                        </p:tav>
                                        <p:tav tm="100000">
                                          <p:val>
                                            <p:strVal val="#ppt_x"/>
                                          </p:val>
                                        </p:tav>
                                      </p:tavLst>
                                    </p:anim>
                                    <p:anim calcmode="lin" valueType="num">
                                      <p:cBhvr additive="base">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0-#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0-#ppt_w/2"/>
                                          </p:val>
                                        </p:tav>
                                        <p:tav tm="100000">
                                          <p:val>
                                            <p:strVal val="#ppt_x"/>
                                          </p:val>
                                        </p:tav>
                                      </p:tavLst>
                                    </p:anim>
                                    <p:anim calcmode="lin" valueType="num">
                                      <p:cBhvr additive="base">
                                        <p:cTn id="26" dur="500" fill="hold"/>
                                        <p:tgtEl>
                                          <p:spTgt spid="6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2" grpId="0" animBg="1"/>
      <p:bldP spid="6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egnaposto contenuto 2"/>
          <p:cNvSpPr>
            <a:spLocks noGrp="1"/>
          </p:cNvSpPr>
          <p:nvPr>
            <p:ph idx="1"/>
          </p:nvPr>
        </p:nvSpPr>
        <p:spPr>
          <a:xfrm>
            <a:off x="285750" y="1214438"/>
            <a:ext cx="8534400" cy="1638300"/>
          </a:xfrm>
        </p:spPr>
        <p:txBody>
          <a:bodyPr/>
          <a:lstStyle/>
          <a:p>
            <a:pPr algn="just" eaLnBrk="1" hangingPunct="1">
              <a:buFont typeface="Arial" charset="0"/>
              <a:buNone/>
            </a:pPr>
            <a:endParaRPr lang="it-IT" sz="1600" smtClean="0">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p:txBody>
      </p:sp>
      <p:sp>
        <p:nvSpPr>
          <p:cNvPr id="39938"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A2BFDA-F7CF-4C09-9B75-CB147DCC2B6C}" type="slidenum">
              <a:rPr lang="it-IT">
                <a:solidFill>
                  <a:srgbClr val="898989"/>
                </a:solidFill>
                <a:ea typeface="ＭＳ Ｐゴシック"/>
                <a:cs typeface="ＭＳ Ｐゴシック"/>
              </a:rPr>
              <a:pPr fontAlgn="base">
                <a:spcBef>
                  <a:spcPct val="0"/>
                </a:spcBef>
                <a:spcAft>
                  <a:spcPct val="0"/>
                </a:spcAft>
                <a:defRPr/>
              </a:pPr>
              <a:t>14</a:t>
            </a:fld>
            <a:endParaRPr lang="it-IT">
              <a:solidFill>
                <a:srgbClr val="898989"/>
              </a:solidFill>
              <a:ea typeface="ＭＳ Ｐゴシック"/>
              <a:cs typeface="ＭＳ Ｐゴシック"/>
            </a:endParaRPr>
          </a:p>
        </p:txBody>
      </p:sp>
      <p:pic>
        <p:nvPicPr>
          <p:cNvPr id="39939"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39940"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sp>
        <p:nvSpPr>
          <p:cNvPr id="39942" name="CasellaDiTesto 1"/>
          <p:cNvSpPr txBox="1">
            <a:spLocks noChangeArrowheads="1"/>
          </p:cNvSpPr>
          <p:nvPr/>
        </p:nvSpPr>
        <p:spPr bwMode="auto">
          <a:xfrm>
            <a:off x="827088" y="1989138"/>
            <a:ext cx="7993062" cy="954087"/>
          </a:xfrm>
          <a:prstGeom prst="rect">
            <a:avLst/>
          </a:prstGeom>
          <a:noFill/>
          <a:ln w="9525">
            <a:noFill/>
            <a:miter lim="800000"/>
            <a:headEnd/>
            <a:tailEnd/>
          </a:ln>
        </p:spPr>
        <p:txBody>
          <a:bodyPr>
            <a:spAutoFit/>
          </a:bodyPr>
          <a:lstStyle/>
          <a:p>
            <a:pPr algn="ctr"/>
            <a:r>
              <a:rPr lang="it-IT" sz="2800" i="1">
                <a:latin typeface="Calibri" pitchFamily="34" charset="0"/>
              </a:rPr>
              <a:t>Supporti contenenti i certificati per firma digitale</a:t>
            </a:r>
          </a:p>
          <a:p>
            <a:pPr algn="ctr"/>
            <a:r>
              <a:rPr lang="it-IT" sz="2800" i="1">
                <a:latin typeface="Calibri" pitchFamily="34" charset="0"/>
              </a:rPr>
              <a:t>smartcard</a:t>
            </a:r>
          </a:p>
        </p:txBody>
      </p:sp>
      <p:pic>
        <p:nvPicPr>
          <p:cNvPr id="1026" name="Picture 2"/>
          <p:cNvPicPr>
            <a:picLocks noChangeAspect="1" noChangeArrowheads="1"/>
          </p:cNvPicPr>
          <p:nvPr/>
        </p:nvPicPr>
        <p:blipFill>
          <a:blip r:embed="rId4" cstate="print">
            <a:extLst/>
          </a:blip>
          <a:srcRect/>
          <a:stretch>
            <a:fillRect/>
          </a:stretch>
        </p:blipFill>
        <p:spPr bwMode="auto">
          <a:xfrm rot="5235372">
            <a:off x="1640797" y="2667216"/>
            <a:ext cx="1675895" cy="2594236"/>
          </a:xfrm>
          <a:prstGeom prst="rect">
            <a:avLst/>
          </a:prstGeom>
          <a:noFill/>
          <a:ln>
            <a:noFill/>
          </a:ln>
          <a:effectLst/>
          <a:scene3d>
            <a:camera prst="perspectiveFront"/>
            <a:lightRig rig="threePt" dir="t"/>
          </a:scene3d>
          <a:extLst/>
        </p:spPr>
      </p:pic>
      <p:pic>
        <p:nvPicPr>
          <p:cNvPr id="39944" name="Picture 3"/>
          <p:cNvPicPr>
            <a:picLocks noChangeAspect="1" noChangeArrowheads="1"/>
          </p:cNvPicPr>
          <p:nvPr/>
        </p:nvPicPr>
        <p:blipFill>
          <a:blip r:embed="rId5"/>
          <a:srcRect/>
          <a:stretch>
            <a:fillRect/>
          </a:stretch>
        </p:blipFill>
        <p:spPr bwMode="auto">
          <a:xfrm>
            <a:off x="4935538" y="2817813"/>
            <a:ext cx="2490787" cy="1979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850" y="252413"/>
            <a:ext cx="8362950" cy="1160462"/>
          </a:xfrm>
        </p:spPr>
        <p:txBody>
          <a:bodyPr rtlCol="0">
            <a:normAutofit/>
          </a:bodyPr>
          <a:lstStyle/>
          <a:p>
            <a:pPr eaLnBrk="1" fontAlgn="auto" hangingPunct="1">
              <a:spcAft>
                <a:spcPts val="0"/>
              </a:spcAft>
              <a:buFont typeface="Arial" pitchFamily="34" charset="0"/>
              <a:buNone/>
              <a:defRPr/>
            </a:pPr>
            <a:r>
              <a:rPr lang="it-IT" sz="3600" b="1" dirty="0" smtClean="0">
                <a:latin typeface="+mj-lt"/>
                <a:ea typeface="+mj-ea"/>
                <a:cs typeface="+mj-cs"/>
              </a:rPr>
              <a:t>Firma digitale </a:t>
            </a:r>
          </a:p>
          <a:p>
            <a:pPr eaLnBrk="1" fontAlgn="auto" hangingPunct="1">
              <a:spcAft>
                <a:spcPts val="0"/>
              </a:spcAft>
              <a:buFont typeface="Arial" pitchFamily="34" charset="0"/>
              <a:buNone/>
              <a:defRPr/>
            </a:pPr>
            <a:r>
              <a:rPr lang="it-IT" sz="2000" b="1" dirty="0" smtClean="0">
                <a:latin typeface="+mj-lt"/>
                <a:ea typeface="+mj-ea"/>
                <a:cs typeface="+mj-cs"/>
              </a:rPr>
              <a:t>Apposizione </a:t>
            </a:r>
            <a:r>
              <a:rPr lang="it-IT" sz="2000" b="1" dirty="0">
                <a:latin typeface="+mj-lt"/>
                <a:ea typeface="+mj-ea"/>
                <a:cs typeface="+mj-cs"/>
              </a:rPr>
              <a:t>firma</a:t>
            </a:r>
          </a:p>
        </p:txBody>
      </p:sp>
      <p:grpSp>
        <p:nvGrpSpPr>
          <p:cNvPr id="41986" name="Gruppo 32"/>
          <p:cNvGrpSpPr>
            <a:grpSpLocks/>
          </p:cNvGrpSpPr>
          <p:nvPr/>
        </p:nvGrpSpPr>
        <p:grpSpPr bwMode="auto">
          <a:xfrm>
            <a:off x="801688" y="2905125"/>
            <a:ext cx="1152525" cy="942975"/>
            <a:chOff x="802432" y="2905199"/>
            <a:chExt cx="1152128" cy="943273"/>
          </a:xfrm>
        </p:grpSpPr>
        <p:sp>
          <p:nvSpPr>
            <p:cNvPr id="42007" name="CasellaDiTesto 24"/>
            <p:cNvSpPr txBox="1">
              <a:spLocks noChangeArrowheads="1"/>
            </p:cNvSpPr>
            <p:nvPr/>
          </p:nvSpPr>
          <p:spPr bwMode="auto">
            <a:xfrm>
              <a:off x="802432" y="3540695"/>
              <a:ext cx="1152128" cy="307777"/>
            </a:xfrm>
            <a:prstGeom prst="rect">
              <a:avLst/>
            </a:prstGeom>
            <a:noFill/>
            <a:ln w="9525">
              <a:noFill/>
              <a:miter lim="800000"/>
              <a:headEnd/>
              <a:tailEnd/>
            </a:ln>
          </p:spPr>
          <p:txBody>
            <a:bodyPr>
              <a:spAutoFit/>
            </a:bodyPr>
            <a:lstStyle/>
            <a:p>
              <a:pPr algn="ctr"/>
              <a:r>
                <a:rPr lang="it-IT" sz="1400">
                  <a:latin typeface="Calibri" pitchFamily="34" charset="0"/>
                </a:rPr>
                <a:t>Documento</a:t>
              </a:r>
            </a:p>
          </p:txBody>
        </p:sp>
        <p:pic>
          <p:nvPicPr>
            <p:cNvPr id="42008" name="Picture 2" descr="C:\Users\m.fattorusso\Desktop\Personale\Icons\txt.png"/>
            <p:cNvPicPr>
              <a:picLocks noChangeAspect="1" noChangeArrowheads="1"/>
            </p:cNvPicPr>
            <p:nvPr/>
          </p:nvPicPr>
          <p:blipFill>
            <a:blip r:embed="rId2"/>
            <a:srcRect/>
            <a:stretch>
              <a:fillRect/>
            </a:stretch>
          </p:blipFill>
          <p:spPr bwMode="auto">
            <a:xfrm>
              <a:off x="1115616" y="2905199"/>
              <a:ext cx="600076" cy="600076"/>
            </a:xfrm>
            <a:prstGeom prst="rect">
              <a:avLst/>
            </a:prstGeom>
            <a:noFill/>
            <a:ln w="9525">
              <a:noFill/>
              <a:miter lim="800000"/>
              <a:headEnd/>
              <a:tailEnd/>
            </a:ln>
          </p:spPr>
        </p:pic>
      </p:grpSp>
      <p:grpSp>
        <p:nvGrpSpPr>
          <p:cNvPr id="36" name="Gruppo 35"/>
          <p:cNvGrpSpPr>
            <a:grpSpLocks/>
          </p:cNvGrpSpPr>
          <p:nvPr/>
        </p:nvGrpSpPr>
        <p:grpSpPr bwMode="auto">
          <a:xfrm>
            <a:off x="6659563" y="2905125"/>
            <a:ext cx="1657350" cy="942975"/>
            <a:chOff x="6660232" y="2905199"/>
            <a:chExt cx="1656184" cy="943273"/>
          </a:xfrm>
        </p:grpSpPr>
        <p:sp>
          <p:nvSpPr>
            <p:cNvPr id="42005" name="CasellaDiTesto 27"/>
            <p:cNvSpPr txBox="1">
              <a:spLocks noChangeArrowheads="1"/>
            </p:cNvSpPr>
            <p:nvPr/>
          </p:nvSpPr>
          <p:spPr bwMode="auto">
            <a:xfrm>
              <a:off x="6660232" y="3540695"/>
              <a:ext cx="1656184" cy="307777"/>
            </a:xfrm>
            <a:prstGeom prst="rect">
              <a:avLst/>
            </a:prstGeom>
            <a:noFill/>
            <a:ln w="9525">
              <a:noFill/>
              <a:miter lim="800000"/>
              <a:headEnd/>
              <a:tailEnd/>
            </a:ln>
          </p:spPr>
          <p:txBody>
            <a:bodyPr>
              <a:spAutoFit/>
            </a:bodyPr>
            <a:lstStyle/>
            <a:p>
              <a:pPr algn="ctr"/>
              <a:r>
                <a:rPr lang="it-IT" sz="1400">
                  <a:latin typeface="Calibri" pitchFamily="34" charset="0"/>
                </a:rPr>
                <a:t>Documento firmato</a:t>
              </a:r>
            </a:p>
          </p:txBody>
        </p:sp>
        <p:pic>
          <p:nvPicPr>
            <p:cNvPr id="42006" name="Picture 10"/>
            <p:cNvPicPr>
              <a:picLocks noChangeAspect="1" noChangeArrowheads="1"/>
            </p:cNvPicPr>
            <p:nvPr/>
          </p:nvPicPr>
          <p:blipFill>
            <a:blip r:embed="rId3"/>
            <a:srcRect/>
            <a:stretch>
              <a:fillRect/>
            </a:stretch>
          </p:blipFill>
          <p:spPr bwMode="auto">
            <a:xfrm>
              <a:off x="7236296" y="2905199"/>
              <a:ext cx="619125" cy="600075"/>
            </a:xfrm>
            <a:prstGeom prst="rect">
              <a:avLst/>
            </a:prstGeom>
            <a:noFill/>
            <a:ln w="9525">
              <a:noFill/>
              <a:miter lim="800000"/>
              <a:headEnd/>
              <a:tailEnd/>
            </a:ln>
          </p:spPr>
        </p:pic>
      </p:grpSp>
      <p:grpSp>
        <p:nvGrpSpPr>
          <p:cNvPr id="32" name="Gruppo 31"/>
          <p:cNvGrpSpPr>
            <a:grpSpLocks/>
          </p:cNvGrpSpPr>
          <p:nvPr/>
        </p:nvGrpSpPr>
        <p:grpSpPr bwMode="auto">
          <a:xfrm>
            <a:off x="1979613" y="1825625"/>
            <a:ext cx="1296987" cy="882650"/>
            <a:chOff x="1979712" y="1825079"/>
            <a:chExt cx="1296144" cy="883841"/>
          </a:xfrm>
        </p:grpSpPr>
        <p:sp>
          <p:nvSpPr>
            <p:cNvPr id="42003" name="CasellaDiTesto 36"/>
            <p:cNvSpPr txBox="1">
              <a:spLocks noChangeArrowheads="1"/>
            </p:cNvSpPr>
            <p:nvPr/>
          </p:nvSpPr>
          <p:spPr bwMode="auto">
            <a:xfrm>
              <a:off x="1979712" y="2401143"/>
              <a:ext cx="1296144" cy="307777"/>
            </a:xfrm>
            <a:prstGeom prst="rect">
              <a:avLst/>
            </a:prstGeom>
            <a:noFill/>
            <a:ln w="9525">
              <a:noFill/>
              <a:miter lim="800000"/>
              <a:headEnd/>
              <a:tailEnd/>
            </a:ln>
          </p:spPr>
          <p:txBody>
            <a:bodyPr>
              <a:spAutoFit/>
            </a:bodyPr>
            <a:lstStyle/>
            <a:p>
              <a:pPr algn="ctr"/>
              <a:r>
                <a:rPr lang="it-IT" sz="1400">
                  <a:latin typeface="Calibri" pitchFamily="34" charset="0"/>
                </a:rPr>
                <a:t>Impronta</a:t>
              </a:r>
            </a:p>
          </p:txBody>
        </p:sp>
        <p:pic>
          <p:nvPicPr>
            <p:cNvPr id="42004" name="Picture 11"/>
            <p:cNvPicPr>
              <a:picLocks noChangeAspect="1" noChangeArrowheads="1"/>
            </p:cNvPicPr>
            <p:nvPr/>
          </p:nvPicPr>
          <p:blipFill>
            <a:blip r:embed="rId4"/>
            <a:srcRect/>
            <a:stretch>
              <a:fillRect/>
            </a:stretch>
          </p:blipFill>
          <p:spPr bwMode="auto">
            <a:xfrm>
              <a:off x="2339752" y="1825079"/>
              <a:ext cx="619125" cy="619125"/>
            </a:xfrm>
            <a:prstGeom prst="rect">
              <a:avLst/>
            </a:prstGeom>
            <a:noFill/>
            <a:ln w="9525">
              <a:noFill/>
              <a:miter lim="800000"/>
              <a:headEnd/>
              <a:tailEnd/>
            </a:ln>
          </p:spPr>
        </p:pic>
      </p:grpSp>
      <p:grpSp>
        <p:nvGrpSpPr>
          <p:cNvPr id="34" name="Gruppo 33"/>
          <p:cNvGrpSpPr>
            <a:grpSpLocks/>
          </p:cNvGrpSpPr>
          <p:nvPr/>
        </p:nvGrpSpPr>
        <p:grpSpPr bwMode="auto">
          <a:xfrm>
            <a:off x="3059113" y="2905125"/>
            <a:ext cx="1441450" cy="955675"/>
            <a:chOff x="3059832" y="2905199"/>
            <a:chExt cx="1440160" cy="955849"/>
          </a:xfrm>
        </p:grpSpPr>
        <p:sp>
          <p:nvSpPr>
            <p:cNvPr id="42001" name="CasellaDiTesto 26"/>
            <p:cNvSpPr txBox="1">
              <a:spLocks noChangeArrowheads="1"/>
            </p:cNvSpPr>
            <p:nvPr/>
          </p:nvSpPr>
          <p:spPr bwMode="auto">
            <a:xfrm>
              <a:off x="3059832" y="3553271"/>
              <a:ext cx="1440160" cy="307777"/>
            </a:xfrm>
            <a:prstGeom prst="rect">
              <a:avLst/>
            </a:prstGeom>
            <a:noFill/>
            <a:ln w="9525">
              <a:noFill/>
              <a:miter lim="800000"/>
              <a:headEnd/>
              <a:tailEnd/>
            </a:ln>
          </p:spPr>
          <p:txBody>
            <a:bodyPr>
              <a:spAutoFit/>
            </a:bodyPr>
            <a:lstStyle/>
            <a:p>
              <a:pPr algn="ctr"/>
              <a:r>
                <a:rPr lang="it-IT" sz="1400">
                  <a:latin typeface="Calibri" pitchFamily="34" charset="0"/>
                </a:rPr>
                <a:t>Impronta cifrata</a:t>
              </a:r>
            </a:p>
          </p:txBody>
        </p:sp>
        <p:pic>
          <p:nvPicPr>
            <p:cNvPr id="42002" name="Picture 12"/>
            <p:cNvPicPr>
              <a:picLocks noChangeAspect="1" noChangeArrowheads="1"/>
            </p:cNvPicPr>
            <p:nvPr/>
          </p:nvPicPr>
          <p:blipFill>
            <a:blip r:embed="rId5"/>
            <a:srcRect/>
            <a:stretch>
              <a:fillRect/>
            </a:stretch>
          </p:blipFill>
          <p:spPr bwMode="auto">
            <a:xfrm>
              <a:off x="3520827" y="2905199"/>
              <a:ext cx="619125" cy="619125"/>
            </a:xfrm>
            <a:prstGeom prst="rect">
              <a:avLst/>
            </a:prstGeom>
            <a:noFill/>
            <a:ln w="9525">
              <a:noFill/>
              <a:miter lim="800000"/>
              <a:headEnd/>
              <a:tailEnd/>
            </a:ln>
          </p:spPr>
        </p:pic>
      </p:grpSp>
      <p:grpSp>
        <p:nvGrpSpPr>
          <p:cNvPr id="35" name="Gruppo 34"/>
          <p:cNvGrpSpPr>
            <a:grpSpLocks/>
          </p:cNvGrpSpPr>
          <p:nvPr/>
        </p:nvGrpSpPr>
        <p:grpSpPr bwMode="auto">
          <a:xfrm>
            <a:off x="5003800" y="2952750"/>
            <a:ext cx="1152525" cy="908050"/>
            <a:chOff x="5004048" y="2953196"/>
            <a:chExt cx="1152128" cy="907852"/>
          </a:xfrm>
        </p:grpSpPr>
        <p:sp>
          <p:nvSpPr>
            <p:cNvPr id="41999" name="CasellaDiTesto 25"/>
            <p:cNvSpPr txBox="1">
              <a:spLocks noChangeArrowheads="1"/>
            </p:cNvSpPr>
            <p:nvPr/>
          </p:nvSpPr>
          <p:spPr bwMode="auto">
            <a:xfrm>
              <a:off x="5004048" y="3553271"/>
              <a:ext cx="1152128" cy="307777"/>
            </a:xfrm>
            <a:prstGeom prst="rect">
              <a:avLst/>
            </a:prstGeom>
            <a:noFill/>
            <a:ln w="9525">
              <a:noFill/>
              <a:miter lim="800000"/>
              <a:headEnd/>
              <a:tailEnd/>
            </a:ln>
          </p:spPr>
          <p:txBody>
            <a:bodyPr>
              <a:spAutoFit/>
            </a:bodyPr>
            <a:lstStyle/>
            <a:p>
              <a:pPr algn="ctr"/>
              <a:r>
                <a:rPr lang="it-IT" sz="1400">
                  <a:latin typeface="Calibri" pitchFamily="34" charset="0"/>
                </a:rPr>
                <a:t>Certificato</a:t>
              </a:r>
            </a:p>
          </p:txBody>
        </p:sp>
        <p:pic>
          <p:nvPicPr>
            <p:cNvPr id="42000" name="Picture 13"/>
            <p:cNvPicPr>
              <a:picLocks noChangeAspect="1" noChangeArrowheads="1"/>
            </p:cNvPicPr>
            <p:nvPr/>
          </p:nvPicPr>
          <p:blipFill>
            <a:blip r:embed="rId6"/>
            <a:srcRect/>
            <a:stretch>
              <a:fillRect/>
            </a:stretch>
          </p:blipFill>
          <p:spPr bwMode="auto">
            <a:xfrm>
              <a:off x="5220072" y="2953196"/>
              <a:ext cx="847725" cy="600075"/>
            </a:xfrm>
            <a:prstGeom prst="rect">
              <a:avLst/>
            </a:prstGeom>
            <a:noFill/>
            <a:ln w="9525">
              <a:noFill/>
              <a:miter lim="800000"/>
              <a:headEnd/>
              <a:tailEnd/>
            </a:ln>
          </p:spPr>
        </p:pic>
      </p:grpSp>
      <p:sp>
        <p:nvSpPr>
          <p:cNvPr id="88" name="CasellaDiTesto 87"/>
          <p:cNvSpPr txBox="1">
            <a:spLocks noChangeArrowheads="1"/>
          </p:cNvSpPr>
          <p:nvPr/>
        </p:nvSpPr>
        <p:spPr bwMode="auto">
          <a:xfrm>
            <a:off x="2339975" y="2976563"/>
            <a:ext cx="503238" cy="461962"/>
          </a:xfrm>
          <a:prstGeom prst="rect">
            <a:avLst/>
          </a:prstGeom>
          <a:noFill/>
          <a:ln w="9525">
            <a:noFill/>
            <a:miter lim="800000"/>
            <a:headEnd/>
            <a:tailEnd/>
          </a:ln>
        </p:spPr>
        <p:txBody>
          <a:bodyPr>
            <a:spAutoFit/>
          </a:bodyPr>
          <a:lstStyle/>
          <a:p>
            <a:pPr algn="ctr"/>
            <a:r>
              <a:rPr lang="it-IT" sz="2400" b="1">
                <a:latin typeface="Calibri" pitchFamily="34" charset="0"/>
              </a:rPr>
              <a:t>+</a:t>
            </a:r>
          </a:p>
        </p:txBody>
      </p:sp>
      <p:sp>
        <p:nvSpPr>
          <p:cNvPr id="89" name="CasellaDiTesto 88"/>
          <p:cNvSpPr txBox="1">
            <a:spLocks noChangeArrowheads="1"/>
          </p:cNvSpPr>
          <p:nvPr/>
        </p:nvSpPr>
        <p:spPr bwMode="auto">
          <a:xfrm>
            <a:off x="4427538" y="2976563"/>
            <a:ext cx="504825" cy="461962"/>
          </a:xfrm>
          <a:prstGeom prst="rect">
            <a:avLst/>
          </a:prstGeom>
          <a:noFill/>
          <a:ln w="9525">
            <a:noFill/>
            <a:miter lim="800000"/>
            <a:headEnd/>
            <a:tailEnd/>
          </a:ln>
        </p:spPr>
        <p:txBody>
          <a:bodyPr>
            <a:spAutoFit/>
          </a:bodyPr>
          <a:lstStyle/>
          <a:p>
            <a:pPr algn="ctr"/>
            <a:r>
              <a:rPr lang="it-IT" sz="2400" b="1">
                <a:latin typeface="Calibri" pitchFamily="34" charset="0"/>
              </a:rPr>
              <a:t>+</a:t>
            </a:r>
          </a:p>
        </p:txBody>
      </p:sp>
      <p:sp>
        <p:nvSpPr>
          <p:cNvPr id="90" name="CasellaDiTesto 89"/>
          <p:cNvSpPr txBox="1">
            <a:spLocks noChangeArrowheads="1"/>
          </p:cNvSpPr>
          <p:nvPr/>
        </p:nvSpPr>
        <p:spPr bwMode="auto">
          <a:xfrm>
            <a:off x="6443663" y="2976563"/>
            <a:ext cx="504825" cy="461962"/>
          </a:xfrm>
          <a:prstGeom prst="rect">
            <a:avLst/>
          </a:prstGeom>
          <a:noFill/>
          <a:ln w="9525">
            <a:noFill/>
            <a:miter lim="800000"/>
            <a:headEnd/>
            <a:tailEnd/>
          </a:ln>
        </p:spPr>
        <p:txBody>
          <a:bodyPr>
            <a:spAutoFit/>
          </a:bodyPr>
          <a:lstStyle/>
          <a:p>
            <a:pPr algn="ctr"/>
            <a:r>
              <a:rPr lang="it-IT" sz="2400" b="1">
                <a:latin typeface="Calibri" pitchFamily="34" charset="0"/>
              </a:rPr>
              <a:t>=</a:t>
            </a:r>
          </a:p>
        </p:txBody>
      </p:sp>
      <p:grpSp>
        <p:nvGrpSpPr>
          <p:cNvPr id="96" name="Gruppo 95"/>
          <p:cNvGrpSpPr>
            <a:grpSpLocks/>
          </p:cNvGrpSpPr>
          <p:nvPr/>
        </p:nvGrpSpPr>
        <p:grpSpPr bwMode="auto">
          <a:xfrm>
            <a:off x="3419475" y="1916113"/>
            <a:ext cx="1944688" cy="457200"/>
            <a:chOff x="4067944" y="1556792"/>
            <a:chExt cx="1944216" cy="457200"/>
          </a:xfrm>
        </p:grpSpPr>
        <p:pic>
          <p:nvPicPr>
            <p:cNvPr id="41997" name="Picture 5"/>
            <p:cNvPicPr>
              <a:picLocks noChangeAspect="1" noChangeArrowheads="1"/>
            </p:cNvPicPr>
            <p:nvPr/>
          </p:nvPicPr>
          <p:blipFill>
            <a:blip r:embed="rId7"/>
            <a:srcRect/>
            <a:stretch>
              <a:fillRect/>
            </a:stretch>
          </p:blipFill>
          <p:spPr bwMode="auto">
            <a:xfrm>
              <a:off x="4067944" y="1556792"/>
              <a:ext cx="457200" cy="457200"/>
            </a:xfrm>
            <a:prstGeom prst="rect">
              <a:avLst/>
            </a:prstGeom>
            <a:noFill/>
            <a:ln w="9525">
              <a:noFill/>
              <a:miter lim="800000"/>
              <a:headEnd/>
              <a:tailEnd/>
            </a:ln>
          </p:spPr>
        </p:pic>
        <p:sp>
          <p:nvSpPr>
            <p:cNvPr id="41998" name="CasellaDiTesto 97"/>
            <p:cNvSpPr txBox="1">
              <a:spLocks noChangeArrowheads="1"/>
            </p:cNvSpPr>
            <p:nvPr/>
          </p:nvSpPr>
          <p:spPr bwMode="auto">
            <a:xfrm>
              <a:off x="4499992" y="1556792"/>
              <a:ext cx="1512168" cy="307777"/>
            </a:xfrm>
            <a:prstGeom prst="rect">
              <a:avLst/>
            </a:prstGeom>
            <a:noFill/>
            <a:ln w="9525">
              <a:noFill/>
              <a:miter lim="800000"/>
              <a:headEnd/>
              <a:tailEnd/>
            </a:ln>
          </p:spPr>
          <p:txBody>
            <a:bodyPr>
              <a:spAutoFit/>
            </a:bodyPr>
            <a:lstStyle/>
            <a:p>
              <a:r>
                <a:rPr lang="it-IT" sz="1400">
                  <a:latin typeface="Calibri" pitchFamily="34" charset="0"/>
                </a:rPr>
                <a:t>Chiave privata</a:t>
              </a:r>
            </a:p>
          </p:txBody>
        </p:sp>
      </p:grpSp>
      <p:sp>
        <p:nvSpPr>
          <p:cNvPr id="24" name="Freccia a destra 23"/>
          <p:cNvSpPr/>
          <p:nvPr/>
        </p:nvSpPr>
        <p:spPr>
          <a:xfrm rot="18900000">
            <a:off x="1417638" y="2298700"/>
            <a:ext cx="952500" cy="338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9" name="Freccia a destra 28"/>
          <p:cNvSpPr/>
          <p:nvPr/>
        </p:nvSpPr>
        <p:spPr>
          <a:xfrm rot="2700000">
            <a:off x="2916238" y="2316163"/>
            <a:ext cx="952500" cy="317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ox(in)">
                                      <p:cBhvr>
                                        <p:cTn id="7" dur="500"/>
                                        <p:tgtEl>
                                          <p:spTgt spid="24"/>
                                        </p:tgtEl>
                                      </p:cBhvr>
                                    </p:animEffect>
                                  </p:childTnLst>
                                </p:cTn>
                              </p:par>
                              <p:par>
                                <p:cTn id="8" presetID="4" presetClass="entr" presetSubtype="16"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ox(in)">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box(in)">
                                      <p:cBhvr>
                                        <p:cTn id="15" dur="500"/>
                                        <p:tgtEl>
                                          <p:spTgt spid="96"/>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ox(in)">
                                      <p:cBhvr>
                                        <p:cTn id="18" dur="500"/>
                                        <p:tgtEl>
                                          <p:spTgt spid="29"/>
                                        </p:tgtEl>
                                      </p:cBhvr>
                                    </p:animEffect>
                                  </p:childTnLst>
                                </p:cTn>
                              </p:par>
                              <p:par>
                                <p:cTn id="19" presetID="4" presetClass="entr" presetSubtype="16"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box(in)">
                                      <p:cBhvr>
                                        <p:cTn id="21" dur="500"/>
                                        <p:tgtEl>
                                          <p:spTgt spid="3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box(in)">
                                      <p:cBhvr>
                                        <p:cTn id="26" dur="500"/>
                                        <p:tgtEl>
                                          <p:spTgt spid="88"/>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box(in)">
                                      <p:cBhvr>
                                        <p:cTn id="29" dur="500"/>
                                        <p:tgtEl>
                                          <p:spTgt spid="89"/>
                                        </p:tgtEl>
                                      </p:cBhvr>
                                    </p:animEffect>
                                  </p:childTnLst>
                                </p:cTn>
                              </p:par>
                              <p:par>
                                <p:cTn id="30" presetID="4"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ox(in)">
                                      <p:cBhvr>
                                        <p:cTn id="32" dur="500"/>
                                        <p:tgtEl>
                                          <p:spTgt spid="35"/>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box(in)">
                                      <p:cBhvr>
                                        <p:cTn id="35" dur="500"/>
                                        <p:tgtEl>
                                          <p:spTgt spid="90"/>
                                        </p:tgtEl>
                                      </p:cBhvr>
                                    </p:animEffect>
                                  </p:childTnLst>
                                </p:cTn>
                              </p:par>
                              <p:par>
                                <p:cTn id="36" presetID="4" presetClass="entr" presetSubtype="16"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ox(in)">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24"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2"/>
          <p:cNvSpPr/>
          <p:nvPr/>
        </p:nvSpPr>
        <p:spPr>
          <a:xfrm>
            <a:off x="717550" y="1571625"/>
            <a:ext cx="3854450" cy="4017963"/>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Documento firmato</a:t>
            </a:r>
          </a:p>
        </p:txBody>
      </p:sp>
      <p:sp>
        <p:nvSpPr>
          <p:cNvPr id="3" name="Segnaposto contenuto 2"/>
          <p:cNvSpPr>
            <a:spLocks noGrp="1"/>
          </p:cNvSpPr>
          <p:nvPr>
            <p:ph idx="1"/>
          </p:nvPr>
        </p:nvSpPr>
        <p:spPr>
          <a:xfrm>
            <a:off x="323850" y="252413"/>
            <a:ext cx="8362950" cy="1231900"/>
          </a:xfrm>
        </p:spPr>
        <p:txBody>
          <a:bodyPr rtlCol="0">
            <a:normAutofit/>
          </a:bodyPr>
          <a:lstStyle/>
          <a:p>
            <a:pPr eaLnBrk="1" fontAlgn="auto" hangingPunct="1">
              <a:spcAft>
                <a:spcPts val="0"/>
              </a:spcAft>
              <a:buFont typeface="Arial" pitchFamily="34" charset="0"/>
              <a:buNone/>
              <a:defRPr/>
            </a:pPr>
            <a:r>
              <a:rPr lang="it-IT" sz="3600" b="1" dirty="0" smtClean="0">
                <a:latin typeface="+mj-lt"/>
                <a:ea typeface="+mj-ea"/>
                <a:cs typeface="+mj-cs"/>
              </a:rPr>
              <a:t>Firma digitale</a:t>
            </a:r>
          </a:p>
          <a:p>
            <a:pPr eaLnBrk="1" fontAlgn="auto" hangingPunct="1">
              <a:spcAft>
                <a:spcPts val="0"/>
              </a:spcAft>
              <a:buFont typeface="Arial" pitchFamily="34" charset="0"/>
              <a:buNone/>
              <a:defRPr/>
            </a:pPr>
            <a:r>
              <a:rPr lang="it-IT" sz="2000" b="1" dirty="0" smtClean="0">
                <a:latin typeface="+mj-lt"/>
                <a:ea typeface="+mj-ea"/>
                <a:cs typeface="+mj-cs"/>
              </a:rPr>
              <a:t>Verifica </a:t>
            </a:r>
            <a:r>
              <a:rPr lang="it-IT" sz="2000" b="1" dirty="0">
                <a:latin typeface="+mj-lt"/>
                <a:ea typeface="+mj-ea"/>
                <a:cs typeface="+mj-cs"/>
              </a:rPr>
              <a:t>firma</a:t>
            </a:r>
          </a:p>
        </p:txBody>
      </p:sp>
      <p:grpSp>
        <p:nvGrpSpPr>
          <p:cNvPr id="38" name="Gruppo 37"/>
          <p:cNvGrpSpPr>
            <a:grpSpLocks/>
          </p:cNvGrpSpPr>
          <p:nvPr/>
        </p:nvGrpSpPr>
        <p:grpSpPr bwMode="auto">
          <a:xfrm>
            <a:off x="6227763" y="2976563"/>
            <a:ext cx="1584325" cy="812800"/>
            <a:chOff x="6228184" y="2113111"/>
            <a:chExt cx="1584176" cy="811833"/>
          </a:xfrm>
        </p:grpSpPr>
        <p:sp>
          <p:nvSpPr>
            <p:cNvPr id="43036" name="CasellaDiTesto 58"/>
            <p:cNvSpPr txBox="1">
              <a:spLocks noChangeArrowheads="1"/>
            </p:cNvSpPr>
            <p:nvPr/>
          </p:nvSpPr>
          <p:spPr bwMode="auto">
            <a:xfrm>
              <a:off x="6228184" y="2617167"/>
              <a:ext cx="1584176" cy="307777"/>
            </a:xfrm>
            <a:prstGeom prst="rect">
              <a:avLst/>
            </a:prstGeom>
            <a:noFill/>
            <a:ln w="9525">
              <a:noFill/>
              <a:miter lim="800000"/>
              <a:headEnd/>
              <a:tailEnd/>
            </a:ln>
          </p:spPr>
          <p:txBody>
            <a:bodyPr>
              <a:spAutoFit/>
            </a:bodyPr>
            <a:lstStyle/>
            <a:p>
              <a:pPr algn="ctr"/>
              <a:r>
                <a:rPr lang="it-IT" sz="1400">
                  <a:latin typeface="Calibri" pitchFamily="34" charset="0"/>
                </a:rPr>
                <a:t>Confronto</a:t>
              </a:r>
            </a:p>
          </p:txBody>
        </p:sp>
        <p:pic>
          <p:nvPicPr>
            <p:cNvPr id="43037" name="Picture 53" descr="C:\Users\salvatore.scelzo\Lavoro\Documentazione\Icone\PNG\package_system.png"/>
            <p:cNvPicPr>
              <a:picLocks noChangeAspect="1" noChangeArrowheads="1"/>
            </p:cNvPicPr>
            <p:nvPr/>
          </p:nvPicPr>
          <p:blipFill>
            <a:blip r:embed="rId2"/>
            <a:srcRect/>
            <a:stretch>
              <a:fillRect/>
            </a:stretch>
          </p:blipFill>
          <p:spPr bwMode="auto">
            <a:xfrm>
              <a:off x="6732240" y="2113111"/>
              <a:ext cx="545599" cy="542801"/>
            </a:xfrm>
            <a:prstGeom prst="rect">
              <a:avLst/>
            </a:prstGeom>
            <a:noFill/>
            <a:ln w="9525">
              <a:noFill/>
              <a:miter lim="800000"/>
              <a:headEnd/>
              <a:tailEnd/>
            </a:ln>
          </p:spPr>
        </p:pic>
      </p:grpSp>
      <p:grpSp>
        <p:nvGrpSpPr>
          <p:cNvPr id="36" name="Gruppo 35"/>
          <p:cNvGrpSpPr>
            <a:grpSpLocks/>
          </p:cNvGrpSpPr>
          <p:nvPr/>
        </p:nvGrpSpPr>
        <p:grpSpPr bwMode="auto">
          <a:xfrm>
            <a:off x="2771775" y="1935163"/>
            <a:ext cx="1152525" cy="889000"/>
            <a:chOff x="2771800" y="1071785"/>
            <a:chExt cx="1152128" cy="888108"/>
          </a:xfrm>
        </p:grpSpPr>
        <p:sp>
          <p:nvSpPr>
            <p:cNvPr id="43034" name="CasellaDiTesto 50"/>
            <p:cNvSpPr txBox="1">
              <a:spLocks noChangeArrowheads="1"/>
            </p:cNvSpPr>
            <p:nvPr/>
          </p:nvSpPr>
          <p:spPr bwMode="auto">
            <a:xfrm>
              <a:off x="2771800" y="1652116"/>
              <a:ext cx="1152128" cy="307777"/>
            </a:xfrm>
            <a:prstGeom prst="rect">
              <a:avLst/>
            </a:prstGeom>
            <a:noFill/>
            <a:ln w="9525">
              <a:noFill/>
              <a:miter lim="800000"/>
              <a:headEnd/>
              <a:tailEnd/>
            </a:ln>
          </p:spPr>
          <p:txBody>
            <a:bodyPr>
              <a:spAutoFit/>
            </a:bodyPr>
            <a:lstStyle/>
            <a:p>
              <a:pPr algn="ctr"/>
              <a:r>
                <a:rPr lang="it-IT" sz="1400">
                  <a:latin typeface="Calibri" pitchFamily="34" charset="0"/>
                </a:rPr>
                <a:t>Documento</a:t>
              </a:r>
            </a:p>
          </p:txBody>
        </p:sp>
        <p:pic>
          <p:nvPicPr>
            <p:cNvPr id="43035" name="Picture 2" descr="C:\Users\m.fattorusso\Desktop\Personale\Icons\txt.png"/>
            <p:cNvPicPr>
              <a:picLocks noChangeAspect="1" noChangeArrowheads="1"/>
            </p:cNvPicPr>
            <p:nvPr/>
          </p:nvPicPr>
          <p:blipFill>
            <a:blip r:embed="rId3"/>
            <a:srcRect/>
            <a:stretch>
              <a:fillRect/>
            </a:stretch>
          </p:blipFill>
          <p:spPr bwMode="auto">
            <a:xfrm>
              <a:off x="3059832" y="1071785"/>
              <a:ext cx="600076" cy="600076"/>
            </a:xfrm>
            <a:prstGeom prst="rect">
              <a:avLst/>
            </a:prstGeom>
            <a:noFill/>
            <a:ln w="9525">
              <a:noFill/>
              <a:miter lim="800000"/>
              <a:headEnd/>
              <a:tailEnd/>
            </a:ln>
          </p:spPr>
        </p:pic>
      </p:grpSp>
      <p:grpSp>
        <p:nvGrpSpPr>
          <p:cNvPr id="39" name="Gruppo 38"/>
          <p:cNvGrpSpPr>
            <a:grpSpLocks/>
          </p:cNvGrpSpPr>
          <p:nvPr/>
        </p:nvGrpSpPr>
        <p:grpSpPr bwMode="auto">
          <a:xfrm>
            <a:off x="4859338" y="4076700"/>
            <a:ext cx="1152525" cy="936625"/>
            <a:chOff x="4860032" y="3212976"/>
            <a:chExt cx="1152128" cy="936104"/>
          </a:xfrm>
        </p:grpSpPr>
        <p:sp>
          <p:nvSpPr>
            <p:cNvPr id="43032" name="CasellaDiTesto 64"/>
            <p:cNvSpPr txBox="1">
              <a:spLocks noChangeArrowheads="1"/>
            </p:cNvSpPr>
            <p:nvPr/>
          </p:nvSpPr>
          <p:spPr bwMode="auto">
            <a:xfrm>
              <a:off x="4860032" y="3841303"/>
              <a:ext cx="1152128" cy="307777"/>
            </a:xfrm>
            <a:prstGeom prst="rect">
              <a:avLst/>
            </a:prstGeom>
            <a:noFill/>
            <a:ln w="9525">
              <a:noFill/>
              <a:miter lim="800000"/>
              <a:headEnd/>
              <a:tailEnd/>
            </a:ln>
          </p:spPr>
          <p:txBody>
            <a:bodyPr>
              <a:spAutoFit/>
            </a:bodyPr>
            <a:lstStyle/>
            <a:p>
              <a:pPr algn="ctr"/>
              <a:r>
                <a:rPr lang="it-IT" sz="1400">
                  <a:latin typeface="Calibri" pitchFamily="34" charset="0"/>
                </a:rPr>
                <a:t>Impronta</a:t>
              </a:r>
            </a:p>
          </p:txBody>
        </p:sp>
        <p:pic>
          <p:nvPicPr>
            <p:cNvPr id="43033" name="Picture 11"/>
            <p:cNvPicPr>
              <a:picLocks noChangeAspect="1" noChangeArrowheads="1"/>
            </p:cNvPicPr>
            <p:nvPr/>
          </p:nvPicPr>
          <p:blipFill>
            <a:blip r:embed="rId4"/>
            <a:srcRect/>
            <a:stretch>
              <a:fillRect/>
            </a:stretch>
          </p:blipFill>
          <p:spPr bwMode="auto">
            <a:xfrm>
              <a:off x="5148064" y="3212976"/>
              <a:ext cx="619125" cy="619125"/>
            </a:xfrm>
            <a:prstGeom prst="rect">
              <a:avLst/>
            </a:prstGeom>
            <a:noFill/>
            <a:ln w="9525">
              <a:noFill/>
              <a:miter lim="800000"/>
              <a:headEnd/>
              <a:tailEnd/>
            </a:ln>
          </p:spPr>
        </p:pic>
      </p:grpSp>
      <p:grpSp>
        <p:nvGrpSpPr>
          <p:cNvPr id="40" name="Gruppo 39"/>
          <p:cNvGrpSpPr>
            <a:grpSpLocks/>
          </p:cNvGrpSpPr>
          <p:nvPr/>
        </p:nvGrpSpPr>
        <p:grpSpPr bwMode="auto">
          <a:xfrm>
            <a:off x="2627313" y="4129088"/>
            <a:ext cx="1439862" cy="884237"/>
            <a:chOff x="2627784" y="3265239"/>
            <a:chExt cx="1440160" cy="883841"/>
          </a:xfrm>
        </p:grpSpPr>
        <p:sp>
          <p:nvSpPr>
            <p:cNvPr id="43030" name="CasellaDiTesto 52"/>
            <p:cNvSpPr txBox="1">
              <a:spLocks noChangeArrowheads="1"/>
            </p:cNvSpPr>
            <p:nvPr/>
          </p:nvSpPr>
          <p:spPr bwMode="auto">
            <a:xfrm>
              <a:off x="2627784" y="3841303"/>
              <a:ext cx="1440160" cy="307777"/>
            </a:xfrm>
            <a:prstGeom prst="rect">
              <a:avLst/>
            </a:prstGeom>
            <a:noFill/>
            <a:ln w="9525">
              <a:noFill/>
              <a:miter lim="800000"/>
              <a:headEnd/>
              <a:tailEnd/>
            </a:ln>
          </p:spPr>
          <p:txBody>
            <a:bodyPr>
              <a:spAutoFit/>
            </a:bodyPr>
            <a:lstStyle/>
            <a:p>
              <a:pPr algn="ctr"/>
              <a:r>
                <a:rPr lang="it-IT" sz="1400">
                  <a:latin typeface="Calibri" pitchFamily="34" charset="0"/>
                </a:rPr>
                <a:t>Impronta cifrata</a:t>
              </a:r>
            </a:p>
          </p:txBody>
        </p:sp>
        <p:pic>
          <p:nvPicPr>
            <p:cNvPr id="43031" name="Picture 12"/>
            <p:cNvPicPr>
              <a:picLocks noChangeAspect="1" noChangeArrowheads="1"/>
            </p:cNvPicPr>
            <p:nvPr/>
          </p:nvPicPr>
          <p:blipFill>
            <a:blip r:embed="rId5"/>
            <a:srcRect/>
            <a:stretch>
              <a:fillRect/>
            </a:stretch>
          </p:blipFill>
          <p:spPr bwMode="auto">
            <a:xfrm>
              <a:off x="3059832" y="3265239"/>
              <a:ext cx="619125" cy="619125"/>
            </a:xfrm>
            <a:prstGeom prst="rect">
              <a:avLst/>
            </a:prstGeom>
            <a:noFill/>
            <a:ln w="9525">
              <a:noFill/>
              <a:miter lim="800000"/>
              <a:headEnd/>
              <a:tailEnd/>
            </a:ln>
          </p:spPr>
        </p:pic>
      </p:grpSp>
      <p:grpSp>
        <p:nvGrpSpPr>
          <p:cNvPr id="37" name="Gruppo 36"/>
          <p:cNvGrpSpPr>
            <a:grpSpLocks/>
          </p:cNvGrpSpPr>
          <p:nvPr/>
        </p:nvGrpSpPr>
        <p:grpSpPr bwMode="auto">
          <a:xfrm>
            <a:off x="4859338" y="1916113"/>
            <a:ext cx="1152525" cy="908050"/>
            <a:chOff x="4860032" y="1052736"/>
            <a:chExt cx="1152128" cy="907157"/>
          </a:xfrm>
        </p:grpSpPr>
        <p:sp>
          <p:nvSpPr>
            <p:cNvPr id="43028" name="CasellaDiTesto 56"/>
            <p:cNvSpPr txBox="1">
              <a:spLocks noChangeArrowheads="1"/>
            </p:cNvSpPr>
            <p:nvPr/>
          </p:nvSpPr>
          <p:spPr bwMode="auto">
            <a:xfrm>
              <a:off x="4860032" y="1652116"/>
              <a:ext cx="1152128" cy="307777"/>
            </a:xfrm>
            <a:prstGeom prst="rect">
              <a:avLst/>
            </a:prstGeom>
            <a:noFill/>
            <a:ln w="9525">
              <a:noFill/>
              <a:miter lim="800000"/>
              <a:headEnd/>
              <a:tailEnd/>
            </a:ln>
          </p:spPr>
          <p:txBody>
            <a:bodyPr>
              <a:spAutoFit/>
            </a:bodyPr>
            <a:lstStyle/>
            <a:p>
              <a:pPr algn="ctr"/>
              <a:r>
                <a:rPr lang="it-IT" sz="1400">
                  <a:latin typeface="Calibri" pitchFamily="34" charset="0"/>
                </a:rPr>
                <a:t>Impronta</a:t>
              </a:r>
            </a:p>
          </p:txBody>
        </p:sp>
        <p:pic>
          <p:nvPicPr>
            <p:cNvPr id="43029" name="Picture 11"/>
            <p:cNvPicPr>
              <a:picLocks noChangeAspect="1" noChangeArrowheads="1"/>
            </p:cNvPicPr>
            <p:nvPr/>
          </p:nvPicPr>
          <p:blipFill>
            <a:blip r:embed="rId4"/>
            <a:srcRect/>
            <a:stretch>
              <a:fillRect/>
            </a:stretch>
          </p:blipFill>
          <p:spPr bwMode="auto">
            <a:xfrm>
              <a:off x="5148064" y="1052736"/>
              <a:ext cx="619125" cy="619125"/>
            </a:xfrm>
            <a:prstGeom prst="rect">
              <a:avLst/>
            </a:prstGeom>
            <a:noFill/>
            <a:ln w="9525">
              <a:noFill/>
              <a:miter lim="800000"/>
              <a:headEnd/>
              <a:tailEnd/>
            </a:ln>
          </p:spPr>
        </p:pic>
      </p:grpSp>
      <p:grpSp>
        <p:nvGrpSpPr>
          <p:cNvPr id="42" name="Gruppo 41"/>
          <p:cNvGrpSpPr>
            <a:grpSpLocks/>
          </p:cNvGrpSpPr>
          <p:nvPr/>
        </p:nvGrpSpPr>
        <p:grpSpPr bwMode="auto">
          <a:xfrm>
            <a:off x="3132138" y="3068638"/>
            <a:ext cx="1392237" cy="831850"/>
            <a:chOff x="4250641" y="2845139"/>
            <a:chExt cx="1393304" cy="832206"/>
          </a:xfrm>
        </p:grpSpPr>
        <p:sp>
          <p:nvSpPr>
            <p:cNvPr id="43026" name="CasellaDiTesto 84"/>
            <p:cNvSpPr txBox="1">
              <a:spLocks noChangeArrowheads="1"/>
            </p:cNvSpPr>
            <p:nvPr/>
          </p:nvSpPr>
          <p:spPr bwMode="auto">
            <a:xfrm>
              <a:off x="4250641" y="3369568"/>
              <a:ext cx="1393304" cy="307777"/>
            </a:xfrm>
            <a:prstGeom prst="rect">
              <a:avLst/>
            </a:prstGeom>
            <a:noFill/>
            <a:ln w="9525">
              <a:noFill/>
              <a:miter lim="800000"/>
              <a:headEnd/>
              <a:tailEnd/>
            </a:ln>
          </p:spPr>
          <p:txBody>
            <a:bodyPr>
              <a:spAutoFit/>
            </a:bodyPr>
            <a:lstStyle/>
            <a:p>
              <a:r>
                <a:rPr lang="it-IT" sz="1400">
                  <a:latin typeface="Calibri" pitchFamily="34" charset="0"/>
                </a:rPr>
                <a:t>Chiave pubblica</a:t>
              </a:r>
            </a:p>
          </p:txBody>
        </p:sp>
        <p:pic>
          <p:nvPicPr>
            <p:cNvPr id="43027" name="Picture 3"/>
            <p:cNvPicPr>
              <a:picLocks noChangeAspect="1" noChangeArrowheads="1"/>
            </p:cNvPicPr>
            <p:nvPr/>
          </p:nvPicPr>
          <p:blipFill>
            <a:blip r:embed="rId6"/>
            <a:srcRect/>
            <a:stretch>
              <a:fillRect/>
            </a:stretch>
          </p:blipFill>
          <p:spPr bwMode="auto">
            <a:xfrm>
              <a:off x="4692588" y="2845139"/>
              <a:ext cx="457200" cy="457200"/>
            </a:xfrm>
            <a:prstGeom prst="rect">
              <a:avLst/>
            </a:prstGeom>
            <a:noFill/>
            <a:ln w="9525">
              <a:noFill/>
              <a:miter lim="800000"/>
              <a:headEnd/>
              <a:tailEnd/>
            </a:ln>
          </p:spPr>
        </p:pic>
      </p:grpSp>
      <p:sp>
        <p:nvSpPr>
          <p:cNvPr id="27" name="Freccia a destra 26"/>
          <p:cNvSpPr/>
          <p:nvPr/>
        </p:nvSpPr>
        <p:spPr>
          <a:xfrm rot="18900000">
            <a:off x="2103438" y="2420938"/>
            <a:ext cx="954087" cy="3381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8" name="Freccia a destra 27"/>
          <p:cNvSpPr/>
          <p:nvPr/>
        </p:nvSpPr>
        <p:spPr>
          <a:xfrm rot="2700000">
            <a:off x="2134394" y="3934619"/>
            <a:ext cx="952500" cy="319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9" name="Freccia a destra 28"/>
          <p:cNvSpPr/>
          <p:nvPr/>
        </p:nvSpPr>
        <p:spPr>
          <a:xfrm>
            <a:off x="2286000" y="3182938"/>
            <a:ext cx="1319213" cy="317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30" name="Freccia a destra 29"/>
          <p:cNvSpPr/>
          <p:nvPr/>
        </p:nvSpPr>
        <p:spPr>
          <a:xfrm rot="18900000">
            <a:off x="5776913" y="3932238"/>
            <a:ext cx="952500" cy="3381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31" name="Freccia a destra 30"/>
          <p:cNvSpPr/>
          <p:nvPr/>
        </p:nvSpPr>
        <p:spPr>
          <a:xfrm rot="2700000">
            <a:off x="5841207" y="2494756"/>
            <a:ext cx="952500" cy="3190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32" name="Freccia a destra 31"/>
          <p:cNvSpPr/>
          <p:nvPr/>
        </p:nvSpPr>
        <p:spPr>
          <a:xfrm>
            <a:off x="3708400" y="2051050"/>
            <a:ext cx="1439863"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33" name="Freccia a destra 32"/>
          <p:cNvSpPr/>
          <p:nvPr/>
        </p:nvSpPr>
        <p:spPr>
          <a:xfrm>
            <a:off x="3708400" y="4292600"/>
            <a:ext cx="1368425" cy="319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43024" name="Picture 10"/>
          <p:cNvPicPr>
            <a:picLocks noChangeAspect="1" noChangeArrowheads="1"/>
          </p:cNvPicPr>
          <p:nvPr/>
        </p:nvPicPr>
        <p:blipFill>
          <a:blip r:embed="rId7"/>
          <a:srcRect/>
          <a:stretch>
            <a:fillRect/>
          </a:stretch>
        </p:blipFill>
        <p:spPr bwMode="auto">
          <a:xfrm>
            <a:off x="1403350" y="3044825"/>
            <a:ext cx="619125" cy="600075"/>
          </a:xfrm>
          <a:prstGeom prst="rect">
            <a:avLst/>
          </a:prstGeom>
          <a:noFill/>
          <a:ln w="9525">
            <a:noFill/>
            <a:miter lim="800000"/>
            <a:headEnd/>
            <a:tailEnd/>
          </a:ln>
        </p:spPr>
      </p:pic>
      <p:sp>
        <p:nvSpPr>
          <p:cNvPr id="43" name="Freccia a destra 42"/>
          <p:cNvSpPr/>
          <p:nvPr/>
        </p:nvSpPr>
        <p:spPr>
          <a:xfrm rot="3297673">
            <a:off x="3913187" y="3884613"/>
            <a:ext cx="403225" cy="31750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par>
                                <p:cTn id="8" presetID="4" presetClass="entr" presetSubtype="16"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ox(in)">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ox(in)">
                                      <p:cBhvr>
                                        <p:cTn id="15" dur="500"/>
                                        <p:tgtEl>
                                          <p:spTgt spid="28"/>
                                        </p:tgtEl>
                                      </p:cBhvr>
                                    </p:animEffect>
                                  </p:childTnLst>
                                </p:cTn>
                              </p:par>
                              <p:par>
                                <p:cTn id="16" presetID="4" presetClass="entr" presetSubtype="16"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box(in)">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ox(in)">
                                      <p:cBhvr>
                                        <p:cTn id="23" dur="500"/>
                                        <p:tgtEl>
                                          <p:spTgt spid="29"/>
                                        </p:tgtEl>
                                      </p:cBhvr>
                                    </p:animEffect>
                                  </p:childTnLst>
                                </p:cTn>
                              </p:par>
                              <p:par>
                                <p:cTn id="24" presetID="4" presetClass="entr" presetSubtype="16"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box(in)">
                                      <p:cBhvr>
                                        <p:cTn id="26" dur="5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ox(in)">
                                      <p:cBhvr>
                                        <p:cTn id="31" dur="500"/>
                                        <p:tgtEl>
                                          <p:spTgt spid="32"/>
                                        </p:tgtEl>
                                      </p:cBhvr>
                                    </p:animEffect>
                                  </p:childTnLst>
                                </p:cTn>
                              </p:par>
                              <p:par>
                                <p:cTn id="32" presetID="4" presetClass="entr" presetSubtype="16"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box(i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ox(in)">
                                      <p:cBhvr>
                                        <p:cTn id="39" dur="500"/>
                                        <p:tgtEl>
                                          <p:spTgt spid="33"/>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ox(in)">
                                      <p:cBhvr>
                                        <p:cTn id="42" dur="500"/>
                                        <p:tgtEl>
                                          <p:spTgt spid="43"/>
                                        </p:tgtEl>
                                      </p:cBhvr>
                                    </p:animEffect>
                                  </p:childTnLst>
                                </p:cTn>
                              </p:par>
                              <p:par>
                                <p:cTn id="43" presetID="4" presetClass="entr" presetSubtype="16"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ox(in)">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ox(in)">
                                      <p:cBhvr>
                                        <p:cTn id="50" dur="500"/>
                                        <p:tgtEl>
                                          <p:spTgt spid="30"/>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ox(in)">
                                      <p:cBhvr>
                                        <p:cTn id="53" dur="500"/>
                                        <p:tgtEl>
                                          <p:spTgt spid="31"/>
                                        </p:tgtEl>
                                      </p:cBhvr>
                                    </p:animEffect>
                                  </p:childTnLst>
                                </p:cTn>
                              </p:par>
                              <p:par>
                                <p:cTn id="54" presetID="4" presetClass="entr" presetSubtype="16"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box(in)">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148263" y="1557338"/>
            <a:ext cx="3600450" cy="4929187"/>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di posta certificata </a:t>
            </a:r>
          </a:p>
          <a:p>
            <a:pPr algn="r" fontAlgn="auto">
              <a:spcBef>
                <a:spcPts val="0"/>
              </a:spcBef>
              <a:spcAft>
                <a:spcPts val="0"/>
              </a:spcAft>
              <a:defRPr/>
            </a:pPr>
            <a:r>
              <a:rPr lang="it-IT" sz="1600" b="1" i="1" dirty="0">
                <a:solidFill>
                  <a:schemeClr val="tx2">
                    <a:lumMod val="60000"/>
                    <a:lumOff val="40000"/>
                  </a:schemeClr>
                </a:solidFill>
              </a:rPr>
              <a:t>del destinatario</a:t>
            </a:r>
          </a:p>
        </p:txBody>
      </p:sp>
      <p:pic>
        <p:nvPicPr>
          <p:cNvPr id="78" name="Picture 22"/>
          <p:cNvPicPr>
            <a:picLocks noChangeAspect="1" noChangeArrowheads="1"/>
          </p:cNvPicPr>
          <p:nvPr/>
        </p:nvPicPr>
        <p:blipFill>
          <a:blip r:embed="rId2"/>
          <a:srcRect/>
          <a:stretch>
            <a:fillRect/>
          </a:stretch>
        </p:blipFill>
        <p:spPr bwMode="auto">
          <a:xfrm>
            <a:off x="6300788" y="3573463"/>
            <a:ext cx="1028700" cy="971550"/>
          </a:xfrm>
          <a:prstGeom prst="rect">
            <a:avLst/>
          </a:prstGeom>
          <a:noFill/>
          <a:ln w="9525">
            <a:noFill/>
            <a:miter lim="800000"/>
            <a:headEnd/>
            <a:tailEnd/>
          </a:ln>
        </p:spPr>
      </p:pic>
      <p:sp>
        <p:nvSpPr>
          <p:cNvPr id="2" name="Rounded Rectangle 2"/>
          <p:cNvSpPr/>
          <p:nvPr/>
        </p:nvSpPr>
        <p:spPr>
          <a:xfrm>
            <a:off x="285750" y="1571625"/>
            <a:ext cx="3565525" cy="4929188"/>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di posta certificata </a:t>
            </a:r>
          </a:p>
          <a:p>
            <a:pPr algn="r" fontAlgn="auto">
              <a:spcBef>
                <a:spcPts val="0"/>
              </a:spcBef>
              <a:spcAft>
                <a:spcPts val="0"/>
              </a:spcAft>
              <a:defRPr/>
            </a:pPr>
            <a:r>
              <a:rPr lang="it-IT" sz="1600" b="1" i="1" dirty="0">
                <a:solidFill>
                  <a:schemeClr val="tx2">
                    <a:lumMod val="60000"/>
                    <a:lumOff val="40000"/>
                  </a:schemeClr>
                </a:solidFill>
              </a:rPr>
              <a:t>del mittente</a:t>
            </a:r>
          </a:p>
        </p:txBody>
      </p:sp>
      <p:pic>
        <p:nvPicPr>
          <p:cNvPr id="44036" name="Picture 18"/>
          <p:cNvPicPr>
            <a:picLocks noChangeAspect="1" noChangeArrowheads="1"/>
          </p:cNvPicPr>
          <p:nvPr/>
        </p:nvPicPr>
        <p:blipFill>
          <a:blip r:embed="rId3"/>
          <a:srcRect/>
          <a:stretch>
            <a:fillRect/>
          </a:stretch>
        </p:blipFill>
        <p:spPr bwMode="auto">
          <a:xfrm>
            <a:off x="2124075" y="1773238"/>
            <a:ext cx="1219200" cy="1219200"/>
          </a:xfrm>
          <a:prstGeom prst="rect">
            <a:avLst/>
          </a:prstGeom>
          <a:noFill/>
          <a:ln w="9525">
            <a:noFill/>
            <a:miter lim="800000"/>
            <a:headEnd/>
            <a:tailEnd/>
          </a:ln>
        </p:spPr>
      </p:pic>
      <p:pic>
        <p:nvPicPr>
          <p:cNvPr id="44037" name="Picture 19"/>
          <p:cNvPicPr>
            <a:picLocks noChangeAspect="1" noChangeArrowheads="1"/>
          </p:cNvPicPr>
          <p:nvPr/>
        </p:nvPicPr>
        <p:blipFill>
          <a:blip r:embed="rId3"/>
          <a:srcRect/>
          <a:stretch>
            <a:fillRect/>
          </a:stretch>
        </p:blipFill>
        <p:spPr bwMode="auto">
          <a:xfrm>
            <a:off x="5940425" y="1773238"/>
            <a:ext cx="1219200" cy="1219200"/>
          </a:xfrm>
          <a:prstGeom prst="rect">
            <a:avLst/>
          </a:prstGeom>
          <a:noFill/>
          <a:ln w="9525">
            <a:noFill/>
            <a:miter lim="800000"/>
            <a:headEnd/>
            <a:tailEnd/>
          </a:ln>
        </p:spPr>
      </p:pic>
      <p:pic>
        <p:nvPicPr>
          <p:cNvPr id="44038" name="Picture 20"/>
          <p:cNvPicPr>
            <a:picLocks noChangeAspect="1" noChangeArrowheads="1"/>
          </p:cNvPicPr>
          <p:nvPr/>
        </p:nvPicPr>
        <p:blipFill>
          <a:blip r:embed="rId4"/>
          <a:srcRect/>
          <a:stretch>
            <a:fillRect/>
          </a:stretch>
        </p:blipFill>
        <p:spPr bwMode="auto">
          <a:xfrm>
            <a:off x="7451725" y="4652963"/>
            <a:ext cx="1219200" cy="1219200"/>
          </a:xfrm>
          <a:prstGeom prst="rect">
            <a:avLst/>
          </a:prstGeom>
          <a:noFill/>
          <a:ln w="9525">
            <a:noFill/>
            <a:miter lim="800000"/>
            <a:headEnd/>
            <a:tailEnd/>
          </a:ln>
        </p:spPr>
      </p:pic>
      <p:pic>
        <p:nvPicPr>
          <p:cNvPr id="44039" name="Picture 21"/>
          <p:cNvPicPr>
            <a:picLocks noChangeAspect="1" noChangeArrowheads="1"/>
          </p:cNvPicPr>
          <p:nvPr/>
        </p:nvPicPr>
        <p:blipFill>
          <a:blip r:embed="rId4"/>
          <a:srcRect/>
          <a:stretch>
            <a:fillRect/>
          </a:stretch>
        </p:blipFill>
        <p:spPr bwMode="auto">
          <a:xfrm>
            <a:off x="611188" y="4657725"/>
            <a:ext cx="1219200" cy="1219200"/>
          </a:xfrm>
          <a:prstGeom prst="rect">
            <a:avLst/>
          </a:prstGeom>
          <a:noFill/>
          <a:ln w="9525">
            <a:noFill/>
            <a:miter lim="800000"/>
            <a:headEnd/>
            <a:tailEnd/>
          </a:ln>
        </p:spPr>
      </p:pic>
      <p:cxnSp>
        <p:nvCxnSpPr>
          <p:cNvPr id="34" name="Connettore 1 33"/>
          <p:cNvCxnSpPr>
            <a:stCxn id="58" idx="0"/>
            <a:endCxn id="47" idx="4"/>
          </p:cNvCxnSpPr>
          <p:nvPr/>
        </p:nvCxnSpPr>
        <p:spPr>
          <a:xfrm rot="16200000" flipV="1">
            <a:off x="5364957" y="3894931"/>
            <a:ext cx="1944688" cy="3175"/>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pic>
        <p:nvPicPr>
          <p:cNvPr id="3094" name="Picture 22"/>
          <p:cNvPicPr>
            <a:picLocks noChangeAspect="1" noChangeArrowheads="1"/>
          </p:cNvPicPr>
          <p:nvPr/>
        </p:nvPicPr>
        <p:blipFill>
          <a:blip r:embed="rId2"/>
          <a:srcRect/>
          <a:stretch>
            <a:fillRect/>
          </a:stretch>
        </p:blipFill>
        <p:spPr bwMode="auto">
          <a:xfrm>
            <a:off x="3995738" y="1412875"/>
            <a:ext cx="1028700" cy="971550"/>
          </a:xfrm>
          <a:prstGeom prst="rect">
            <a:avLst/>
          </a:prstGeom>
          <a:noFill/>
          <a:ln w="9525">
            <a:noFill/>
            <a:miter lim="800000"/>
            <a:headEnd/>
            <a:tailEnd/>
          </a:ln>
        </p:spPr>
      </p:pic>
      <p:pic>
        <p:nvPicPr>
          <p:cNvPr id="44042" name="Picture 24"/>
          <p:cNvPicPr>
            <a:picLocks noChangeAspect="1" noChangeArrowheads="1"/>
          </p:cNvPicPr>
          <p:nvPr/>
        </p:nvPicPr>
        <p:blipFill>
          <a:blip r:embed="rId5"/>
          <a:srcRect/>
          <a:stretch>
            <a:fillRect/>
          </a:stretch>
        </p:blipFill>
        <p:spPr bwMode="auto">
          <a:xfrm>
            <a:off x="2484438" y="4797425"/>
            <a:ext cx="942975" cy="647700"/>
          </a:xfrm>
          <a:prstGeom prst="rect">
            <a:avLst/>
          </a:prstGeom>
          <a:noFill/>
          <a:ln w="9525">
            <a:noFill/>
            <a:miter lim="800000"/>
            <a:headEnd/>
            <a:tailEnd/>
          </a:ln>
        </p:spPr>
      </p:pic>
      <p:pic>
        <p:nvPicPr>
          <p:cNvPr id="40" name="Picture 3" descr="C:\Users\salvatore.scelzo\Lavoro\Documentazione\Icone\Flussi\keditbookmarks.png"/>
          <p:cNvPicPr>
            <a:picLocks noChangeAspect="1" noChangeArrowheads="1"/>
          </p:cNvPicPr>
          <p:nvPr/>
        </p:nvPicPr>
        <p:blipFill>
          <a:blip r:embed="rId6"/>
          <a:srcRect/>
          <a:stretch>
            <a:fillRect/>
          </a:stretch>
        </p:blipFill>
        <p:spPr bwMode="auto">
          <a:xfrm>
            <a:off x="3059113" y="3933825"/>
            <a:ext cx="577850" cy="576263"/>
          </a:xfrm>
          <a:prstGeom prst="rect">
            <a:avLst/>
          </a:prstGeom>
          <a:noFill/>
          <a:ln w="9525">
            <a:noFill/>
            <a:miter lim="800000"/>
            <a:headEnd/>
            <a:tailEnd/>
          </a:ln>
        </p:spPr>
      </p:pic>
      <p:sp>
        <p:nvSpPr>
          <p:cNvPr id="46" name="Ovale 45"/>
          <p:cNvSpPr/>
          <p:nvPr/>
        </p:nvSpPr>
        <p:spPr>
          <a:xfrm>
            <a:off x="2843213" y="2781300"/>
            <a:ext cx="215900" cy="2159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47" name="Ovale 46"/>
          <p:cNvSpPr/>
          <p:nvPr/>
        </p:nvSpPr>
        <p:spPr>
          <a:xfrm>
            <a:off x="6227763" y="2708275"/>
            <a:ext cx="215900" cy="2159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48" name="Ovale 47"/>
          <p:cNvSpPr/>
          <p:nvPr/>
        </p:nvSpPr>
        <p:spPr>
          <a:xfrm>
            <a:off x="2484438" y="2781300"/>
            <a:ext cx="215900" cy="2159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49" name="CasellaDiTesto 48"/>
          <p:cNvSpPr txBox="1"/>
          <p:nvPr/>
        </p:nvSpPr>
        <p:spPr>
          <a:xfrm>
            <a:off x="3924300" y="3429000"/>
            <a:ext cx="1152525" cy="246063"/>
          </a:xfrm>
          <a:prstGeom prst="rect">
            <a:avLst/>
          </a:prstGeom>
          <a:ln cap="rnd"/>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it-IT" sz="1000" dirty="0"/>
              <a:t>Punto di consegna</a:t>
            </a:r>
          </a:p>
        </p:txBody>
      </p:sp>
      <p:cxnSp>
        <p:nvCxnSpPr>
          <p:cNvPr id="51" name="Connettore 1 50"/>
          <p:cNvCxnSpPr>
            <a:stCxn id="49" idx="1"/>
            <a:endCxn id="46" idx="5"/>
          </p:cNvCxnSpPr>
          <p:nvPr/>
        </p:nvCxnSpPr>
        <p:spPr>
          <a:xfrm rot="10800000">
            <a:off x="3028950" y="2965450"/>
            <a:ext cx="895350" cy="587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Connettore 1 52"/>
          <p:cNvCxnSpPr>
            <a:stCxn id="49" idx="3"/>
            <a:endCxn id="47" idx="3"/>
          </p:cNvCxnSpPr>
          <p:nvPr/>
        </p:nvCxnSpPr>
        <p:spPr>
          <a:xfrm flipV="1">
            <a:off x="5076825" y="2894013"/>
            <a:ext cx="1182688" cy="658812"/>
          </a:xfrm>
          <a:prstGeom prst="line">
            <a:avLst/>
          </a:prstGeom>
        </p:spPr>
        <p:style>
          <a:lnRef idx="1">
            <a:schemeClr val="accent1"/>
          </a:lnRef>
          <a:fillRef idx="0">
            <a:schemeClr val="accent1"/>
          </a:fillRef>
          <a:effectRef idx="0">
            <a:schemeClr val="accent1"/>
          </a:effectRef>
          <a:fontRef idx="minor">
            <a:schemeClr val="tx1"/>
          </a:fontRef>
        </p:style>
      </p:cxnSp>
      <p:sp>
        <p:nvSpPr>
          <p:cNvPr id="54" name="CasellaDiTesto 53"/>
          <p:cNvSpPr txBox="1"/>
          <p:nvPr/>
        </p:nvSpPr>
        <p:spPr>
          <a:xfrm>
            <a:off x="611188" y="2420938"/>
            <a:ext cx="1152525" cy="246062"/>
          </a:xfrm>
          <a:prstGeom prst="rect">
            <a:avLst/>
          </a:prstGeom>
          <a:ln cap="rnd"/>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it-IT" sz="1000" dirty="0"/>
              <a:t>Punto di accesso</a:t>
            </a:r>
          </a:p>
        </p:txBody>
      </p:sp>
      <p:cxnSp>
        <p:nvCxnSpPr>
          <p:cNvPr id="55" name="Connettore 1 54"/>
          <p:cNvCxnSpPr>
            <a:stCxn id="48" idx="1"/>
            <a:endCxn id="54" idx="3"/>
          </p:cNvCxnSpPr>
          <p:nvPr/>
        </p:nvCxnSpPr>
        <p:spPr>
          <a:xfrm rot="16200000" flipV="1">
            <a:off x="2005807" y="2302669"/>
            <a:ext cx="268287" cy="752475"/>
          </a:xfrm>
          <a:prstGeom prst="line">
            <a:avLst/>
          </a:prstGeom>
        </p:spPr>
        <p:style>
          <a:lnRef idx="1">
            <a:schemeClr val="accent1"/>
          </a:lnRef>
          <a:fillRef idx="0">
            <a:schemeClr val="accent1"/>
          </a:fillRef>
          <a:effectRef idx="0">
            <a:schemeClr val="accent1"/>
          </a:effectRef>
          <a:fontRef idx="minor">
            <a:schemeClr val="tx1"/>
          </a:fontRef>
        </p:style>
      </p:cxnSp>
      <p:pic>
        <p:nvPicPr>
          <p:cNvPr id="44052" name="Picture 24"/>
          <p:cNvPicPr>
            <a:picLocks noChangeAspect="1" noChangeArrowheads="1"/>
          </p:cNvPicPr>
          <p:nvPr/>
        </p:nvPicPr>
        <p:blipFill>
          <a:blip r:embed="rId5"/>
          <a:srcRect/>
          <a:stretch>
            <a:fillRect/>
          </a:stretch>
        </p:blipFill>
        <p:spPr bwMode="auto">
          <a:xfrm>
            <a:off x="5867400" y="4868863"/>
            <a:ext cx="942975" cy="647700"/>
          </a:xfrm>
          <a:prstGeom prst="rect">
            <a:avLst/>
          </a:prstGeom>
          <a:noFill/>
          <a:ln w="9525">
            <a:noFill/>
            <a:miter lim="800000"/>
            <a:headEnd/>
            <a:tailEnd/>
          </a:ln>
        </p:spPr>
      </p:pic>
      <p:cxnSp>
        <p:nvCxnSpPr>
          <p:cNvPr id="62" name="Connettore 1 61"/>
          <p:cNvCxnSpPr>
            <a:stCxn id="3096" idx="0"/>
            <a:endCxn id="46" idx="4"/>
          </p:cNvCxnSpPr>
          <p:nvPr/>
        </p:nvCxnSpPr>
        <p:spPr>
          <a:xfrm rot="16200000" flipV="1">
            <a:off x="2053431" y="3894932"/>
            <a:ext cx="1800225" cy="4762"/>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sp>
        <p:nvSpPr>
          <p:cNvPr id="66" name="CasellaDiTesto 65"/>
          <p:cNvSpPr txBox="1">
            <a:spLocks noChangeArrowheads="1"/>
          </p:cNvSpPr>
          <p:nvPr/>
        </p:nvSpPr>
        <p:spPr bwMode="auto">
          <a:xfrm>
            <a:off x="3132138" y="3644900"/>
            <a:ext cx="2160587" cy="277813"/>
          </a:xfrm>
          <a:prstGeom prst="rect">
            <a:avLst/>
          </a:prstGeom>
          <a:noFill/>
          <a:ln w="9525">
            <a:noFill/>
            <a:miter lim="800000"/>
            <a:headEnd/>
            <a:tailEnd/>
          </a:ln>
        </p:spPr>
        <p:txBody>
          <a:bodyPr>
            <a:spAutoFit/>
          </a:bodyPr>
          <a:lstStyle/>
          <a:p>
            <a:r>
              <a:rPr lang="it-IT" sz="1200">
                <a:latin typeface="Calibri" pitchFamily="34" charset="0"/>
              </a:rPr>
              <a:t>Ricevuta di avvenuta consegna</a:t>
            </a:r>
          </a:p>
        </p:txBody>
      </p:sp>
      <p:cxnSp>
        <p:nvCxnSpPr>
          <p:cNvPr id="67" name="Connettore 1 66"/>
          <p:cNvCxnSpPr>
            <a:stCxn id="48" idx="4"/>
            <a:endCxn id="116" idx="0"/>
          </p:cNvCxnSpPr>
          <p:nvPr/>
        </p:nvCxnSpPr>
        <p:spPr>
          <a:xfrm rot="16200000" flipH="1">
            <a:off x="2064544" y="3525044"/>
            <a:ext cx="1079500" cy="23812"/>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sp>
        <p:nvSpPr>
          <p:cNvPr id="70" name="Ovale 69"/>
          <p:cNvSpPr/>
          <p:nvPr/>
        </p:nvSpPr>
        <p:spPr>
          <a:xfrm>
            <a:off x="5795963" y="2060575"/>
            <a:ext cx="215900" cy="215900"/>
          </a:xfrm>
          <a:prstGeom prst="ellipse">
            <a:avLst/>
          </a:prstGeom>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73" name="CasellaDiTesto 72"/>
          <p:cNvSpPr txBox="1"/>
          <p:nvPr/>
        </p:nvSpPr>
        <p:spPr>
          <a:xfrm>
            <a:off x="6084888" y="1125538"/>
            <a:ext cx="1150937" cy="246062"/>
          </a:xfrm>
          <a:prstGeom prst="rect">
            <a:avLst/>
          </a:prstGeom>
          <a:ln cap="rnd"/>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it-IT" sz="1000" dirty="0"/>
              <a:t>Punto di ricezione</a:t>
            </a:r>
          </a:p>
        </p:txBody>
      </p:sp>
      <p:cxnSp>
        <p:nvCxnSpPr>
          <p:cNvPr id="75" name="Connettore 1 74"/>
          <p:cNvCxnSpPr>
            <a:stCxn id="70" idx="0"/>
            <a:endCxn id="73" idx="1"/>
          </p:cNvCxnSpPr>
          <p:nvPr/>
        </p:nvCxnSpPr>
        <p:spPr>
          <a:xfrm rot="5400000" flipH="1" flipV="1">
            <a:off x="5588001" y="1563687"/>
            <a:ext cx="8128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Connettore 1 79"/>
          <p:cNvCxnSpPr/>
          <p:nvPr/>
        </p:nvCxnSpPr>
        <p:spPr>
          <a:xfrm rot="10800000" flipH="1">
            <a:off x="3348038" y="2708275"/>
            <a:ext cx="2452687" cy="3175"/>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cxnSp>
        <p:nvCxnSpPr>
          <p:cNvPr id="85" name="Connettore 1 84"/>
          <p:cNvCxnSpPr/>
          <p:nvPr/>
        </p:nvCxnSpPr>
        <p:spPr>
          <a:xfrm rot="10800000">
            <a:off x="3348038" y="2205038"/>
            <a:ext cx="2452687" cy="1587"/>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sp>
        <p:nvSpPr>
          <p:cNvPr id="89" name="CasellaDiTesto 88"/>
          <p:cNvSpPr txBox="1">
            <a:spLocks noChangeArrowheads="1"/>
          </p:cNvSpPr>
          <p:nvPr/>
        </p:nvSpPr>
        <p:spPr bwMode="auto">
          <a:xfrm>
            <a:off x="3708400" y="1196975"/>
            <a:ext cx="1368425" cy="276225"/>
          </a:xfrm>
          <a:prstGeom prst="rect">
            <a:avLst/>
          </a:prstGeom>
          <a:noFill/>
          <a:ln w="9525">
            <a:noFill/>
            <a:miter lim="800000"/>
            <a:headEnd/>
            <a:tailEnd/>
          </a:ln>
        </p:spPr>
        <p:txBody>
          <a:bodyPr>
            <a:spAutoFit/>
          </a:bodyPr>
          <a:lstStyle/>
          <a:p>
            <a:r>
              <a:rPr lang="it-IT" sz="1200">
                <a:latin typeface="Calibri" pitchFamily="34" charset="0"/>
              </a:rPr>
              <a:t>Busta di trasporto</a:t>
            </a:r>
          </a:p>
        </p:txBody>
      </p:sp>
      <p:cxnSp>
        <p:nvCxnSpPr>
          <p:cNvPr id="90" name="Connettore 1 89"/>
          <p:cNvCxnSpPr>
            <a:stCxn id="93" idx="0"/>
            <a:endCxn id="48" idx="3"/>
          </p:cNvCxnSpPr>
          <p:nvPr/>
        </p:nvCxnSpPr>
        <p:spPr>
          <a:xfrm rot="5400000" flipH="1" flipV="1">
            <a:off x="1728788" y="3289300"/>
            <a:ext cx="1111250" cy="463550"/>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pic>
        <p:nvPicPr>
          <p:cNvPr id="93" name="Picture 3" descr="C:\Users\salvatore.scelzo\Lavoro\Documentazione\Icone\Flussi\keditbookmarks.png"/>
          <p:cNvPicPr>
            <a:picLocks noChangeAspect="1" noChangeArrowheads="1"/>
          </p:cNvPicPr>
          <p:nvPr/>
        </p:nvPicPr>
        <p:blipFill>
          <a:blip r:embed="rId6"/>
          <a:srcRect/>
          <a:stretch>
            <a:fillRect/>
          </a:stretch>
        </p:blipFill>
        <p:spPr bwMode="auto">
          <a:xfrm>
            <a:off x="1763713" y="4076700"/>
            <a:ext cx="576262" cy="576263"/>
          </a:xfrm>
          <a:prstGeom prst="rect">
            <a:avLst/>
          </a:prstGeom>
          <a:noFill/>
          <a:ln w="9525">
            <a:noFill/>
            <a:miter lim="800000"/>
            <a:headEnd/>
            <a:tailEnd/>
          </a:ln>
        </p:spPr>
      </p:pic>
      <p:sp>
        <p:nvSpPr>
          <p:cNvPr id="94" name="CasellaDiTesto 93"/>
          <p:cNvSpPr txBox="1">
            <a:spLocks noChangeArrowheads="1"/>
          </p:cNvSpPr>
          <p:nvPr/>
        </p:nvSpPr>
        <p:spPr bwMode="auto">
          <a:xfrm>
            <a:off x="468313" y="3716338"/>
            <a:ext cx="1727200" cy="277812"/>
          </a:xfrm>
          <a:prstGeom prst="rect">
            <a:avLst/>
          </a:prstGeom>
          <a:noFill/>
          <a:ln w="9525">
            <a:noFill/>
            <a:miter lim="800000"/>
            <a:headEnd/>
            <a:tailEnd/>
          </a:ln>
        </p:spPr>
        <p:txBody>
          <a:bodyPr>
            <a:spAutoFit/>
          </a:bodyPr>
          <a:lstStyle/>
          <a:p>
            <a:r>
              <a:rPr lang="it-IT" sz="1200">
                <a:latin typeface="Calibri" pitchFamily="34" charset="0"/>
              </a:rPr>
              <a:t>Ricevuta di accettazione</a:t>
            </a:r>
          </a:p>
        </p:txBody>
      </p:sp>
      <p:cxnSp>
        <p:nvCxnSpPr>
          <p:cNvPr id="97" name="Connettore 1 96"/>
          <p:cNvCxnSpPr/>
          <p:nvPr/>
        </p:nvCxnSpPr>
        <p:spPr>
          <a:xfrm rot="10800000" flipH="1">
            <a:off x="3348038" y="2420938"/>
            <a:ext cx="2452687" cy="3175"/>
          </a:xfrm>
          <a:prstGeom prst="line">
            <a:avLst/>
          </a:prstGeom>
          <a:ln>
            <a:headEnd type="triangle"/>
          </a:ln>
        </p:spPr>
        <p:style>
          <a:lnRef idx="2">
            <a:schemeClr val="accent2"/>
          </a:lnRef>
          <a:fillRef idx="0">
            <a:schemeClr val="accent2"/>
          </a:fillRef>
          <a:effectRef idx="1">
            <a:schemeClr val="accent2"/>
          </a:effectRef>
          <a:fontRef idx="minor">
            <a:schemeClr val="tx1"/>
          </a:fontRef>
        </p:style>
      </p:cxnSp>
      <p:pic>
        <p:nvPicPr>
          <p:cNvPr id="98" name="Picture 3" descr="C:\Users\salvatore.scelzo\Lavoro\Documentazione\Icone\Flussi\keditbookmarks.png"/>
          <p:cNvPicPr>
            <a:picLocks noChangeAspect="1" noChangeArrowheads="1"/>
          </p:cNvPicPr>
          <p:nvPr/>
        </p:nvPicPr>
        <p:blipFill>
          <a:blip r:embed="rId6"/>
          <a:srcRect/>
          <a:stretch>
            <a:fillRect/>
          </a:stretch>
        </p:blipFill>
        <p:spPr bwMode="auto">
          <a:xfrm>
            <a:off x="4211638" y="2781300"/>
            <a:ext cx="576262" cy="576263"/>
          </a:xfrm>
          <a:prstGeom prst="rect">
            <a:avLst/>
          </a:prstGeom>
          <a:noFill/>
          <a:ln w="9525">
            <a:noFill/>
            <a:miter lim="800000"/>
            <a:headEnd/>
            <a:tailEnd/>
          </a:ln>
        </p:spPr>
      </p:pic>
      <p:sp>
        <p:nvSpPr>
          <p:cNvPr id="99" name="CasellaDiTesto 98"/>
          <p:cNvSpPr txBox="1">
            <a:spLocks noChangeArrowheads="1"/>
          </p:cNvSpPr>
          <p:nvPr/>
        </p:nvSpPr>
        <p:spPr bwMode="auto">
          <a:xfrm>
            <a:off x="3563938" y="2492375"/>
            <a:ext cx="1944687" cy="277813"/>
          </a:xfrm>
          <a:prstGeom prst="rect">
            <a:avLst/>
          </a:prstGeom>
          <a:noFill/>
          <a:ln w="9525">
            <a:noFill/>
            <a:miter lim="800000"/>
            <a:headEnd/>
            <a:tailEnd/>
          </a:ln>
        </p:spPr>
        <p:txBody>
          <a:bodyPr>
            <a:spAutoFit/>
          </a:bodyPr>
          <a:lstStyle/>
          <a:p>
            <a:r>
              <a:rPr lang="it-IT" sz="1200">
                <a:latin typeface="Calibri" pitchFamily="34" charset="0"/>
              </a:rPr>
              <a:t>Ricevuta di presa in carico</a:t>
            </a:r>
          </a:p>
        </p:txBody>
      </p:sp>
      <p:sp>
        <p:nvSpPr>
          <p:cNvPr id="105" name="CasellaDiTesto 104"/>
          <p:cNvSpPr txBox="1">
            <a:spLocks noChangeArrowheads="1"/>
          </p:cNvSpPr>
          <p:nvPr/>
        </p:nvSpPr>
        <p:spPr bwMode="auto">
          <a:xfrm>
            <a:off x="2339975" y="3789363"/>
            <a:ext cx="360363" cy="287337"/>
          </a:xfrm>
          <a:prstGeom prst="rect">
            <a:avLst/>
          </a:prstGeom>
          <a:noFill/>
          <a:ln w="9525">
            <a:noFill/>
            <a:miter lim="800000"/>
            <a:headEnd/>
            <a:tailEnd/>
          </a:ln>
        </p:spPr>
        <p:txBody>
          <a:bodyPr>
            <a:spAutoFit/>
          </a:bodyPr>
          <a:lstStyle/>
          <a:p>
            <a:pPr algn="ctr"/>
            <a:r>
              <a:rPr lang="it-IT" sz="1200">
                <a:latin typeface="Calibri" pitchFamily="34" charset="0"/>
              </a:rPr>
              <a:t>1</a:t>
            </a:r>
          </a:p>
        </p:txBody>
      </p:sp>
      <p:sp>
        <p:nvSpPr>
          <p:cNvPr id="106" name="CasellaDiTesto 105"/>
          <p:cNvSpPr txBox="1">
            <a:spLocks noChangeArrowheads="1"/>
          </p:cNvSpPr>
          <p:nvPr/>
        </p:nvSpPr>
        <p:spPr bwMode="auto">
          <a:xfrm>
            <a:off x="3203575" y="1989138"/>
            <a:ext cx="360363" cy="287337"/>
          </a:xfrm>
          <a:prstGeom prst="rect">
            <a:avLst/>
          </a:prstGeom>
          <a:noFill/>
          <a:ln w="9525">
            <a:noFill/>
            <a:miter lim="800000"/>
            <a:headEnd/>
            <a:tailEnd/>
          </a:ln>
        </p:spPr>
        <p:txBody>
          <a:bodyPr>
            <a:spAutoFit/>
          </a:bodyPr>
          <a:lstStyle/>
          <a:p>
            <a:pPr algn="ctr"/>
            <a:r>
              <a:rPr lang="it-IT" sz="1200">
                <a:latin typeface="Calibri" pitchFamily="34" charset="0"/>
              </a:rPr>
              <a:t>2</a:t>
            </a:r>
          </a:p>
        </p:txBody>
      </p:sp>
      <p:sp>
        <p:nvSpPr>
          <p:cNvPr id="107" name="CasellaDiTesto 106"/>
          <p:cNvSpPr txBox="1">
            <a:spLocks noChangeArrowheads="1"/>
          </p:cNvSpPr>
          <p:nvPr/>
        </p:nvSpPr>
        <p:spPr bwMode="auto">
          <a:xfrm>
            <a:off x="2124075" y="2924175"/>
            <a:ext cx="360363" cy="288925"/>
          </a:xfrm>
          <a:prstGeom prst="rect">
            <a:avLst/>
          </a:prstGeom>
          <a:noFill/>
          <a:ln w="9525">
            <a:noFill/>
            <a:miter lim="800000"/>
            <a:headEnd/>
            <a:tailEnd/>
          </a:ln>
        </p:spPr>
        <p:txBody>
          <a:bodyPr>
            <a:spAutoFit/>
          </a:bodyPr>
          <a:lstStyle/>
          <a:p>
            <a:pPr algn="ctr"/>
            <a:r>
              <a:rPr lang="it-IT" sz="1200">
                <a:latin typeface="Calibri" pitchFamily="34" charset="0"/>
              </a:rPr>
              <a:t>1b</a:t>
            </a:r>
          </a:p>
        </p:txBody>
      </p:sp>
      <p:sp>
        <p:nvSpPr>
          <p:cNvPr id="108" name="CasellaDiTesto 107"/>
          <p:cNvSpPr txBox="1">
            <a:spLocks noChangeArrowheads="1"/>
          </p:cNvSpPr>
          <p:nvPr/>
        </p:nvSpPr>
        <p:spPr bwMode="auto">
          <a:xfrm>
            <a:off x="5508625" y="2492375"/>
            <a:ext cx="358775" cy="288925"/>
          </a:xfrm>
          <a:prstGeom prst="rect">
            <a:avLst/>
          </a:prstGeom>
          <a:noFill/>
          <a:ln w="9525">
            <a:noFill/>
            <a:miter lim="800000"/>
            <a:headEnd/>
            <a:tailEnd/>
          </a:ln>
        </p:spPr>
        <p:txBody>
          <a:bodyPr>
            <a:spAutoFit/>
          </a:bodyPr>
          <a:lstStyle/>
          <a:p>
            <a:pPr algn="ctr"/>
            <a:r>
              <a:rPr lang="it-IT" sz="1200">
                <a:latin typeface="Calibri" pitchFamily="34" charset="0"/>
              </a:rPr>
              <a:t>2b</a:t>
            </a:r>
          </a:p>
        </p:txBody>
      </p:sp>
      <p:sp>
        <p:nvSpPr>
          <p:cNvPr id="109" name="CasellaDiTesto 108"/>
          <p:cNvSpPr txBox="1">
            <a:spLocks noChangeArrowheads="1"/>
          </p:cNvSpPr>
          <p:nvPr/>
        </p:nvSpPr>
        <p:spPr bwMode="auto">
          <a:xfrm>
            <a:off x="6227763" y="2924175"/>
            <a:ext cx="360362" cy="288925"/>
          </a:xfrm>
          <a:prstGeom prst="rect">
            <a:avLst/>
          </a:prstGeom>
          <a:noFill/>
          <a:ln w="9525">
            <a:noFill/>
            <a:miter lim="800000"/>
            <a:headEnd/>
            <a:tailEnd/>
          </a:ln>
        </p:spPr>
        <p:txBody>
          <a:bodyPr>
            <a:spAutoFit/>
          </a:bodyPr>
          <a:lstStyle/>
          <a:p>
            <a:pPr algn="ctr"/>
            <a:r>
              <a:rPr lang="it-IT" sz="1200">
                <a:latin typeface="Calibri" pitchFamily="34" charset="0"/>
              </a:rPr>
              <a:t>3</a:t>
            </a:r>
          </a:p>
        </p:txBody>
      </p:sp>
      <p:sp>
        <p:nvSpPr>
          <p:cNvPr id="110" name="CasellaDiTesto 109"/>
          <p:cNvSpPr txBox="1">
            <a:spLocks noChangeArrowheads="1"/>
          </p:cNvSpPr>
          <p:nvPr/>
        </p:nvSpPr>
        <p:spPr bwMode="auto">
          <a:xfrm>
            <a:off x="5580063" y="2205038"/>
            <a:ext cx="360362" cy="287337"/>
          </a:xfrm>
          <a:prstGeom prst="rect">
            <a:avLst/>
          </a:prstGeom>
          <a:noFill/>
          <a:ln w="9525">
            <a:noFill/>
            <a:miter lim="800000"/>
            <a:headEnd/>
            <a:tailEnd/>
          </a:ln>
        </p:spPr>
        <p:txBody>
          <a:bodyPr>
            <a:spAutoFit/>
          </a:bodyPr>
          <a:lstStyle/>
          <a:p>
            <a:pPr algn="ctr"/>
            <a:r>
              <a:rPr lang="it-IT" sz="1200">
                <a:latin typeface="Calibri" pitchFamily="34" charset="0"/>
              </a:rPr>
              <a:t>4</a:t>
            </a:r>
          </a:p>
        </p:txBody>
      </p:sp>
      <p:sp>
        <p:nvSpPr>
          <p:cNvPr id="111" name="CasellaDiTesto 110"/>
          <p:cNvSpPr txBox="1">
            <a:spLocks noChangeArrowheads="1"/>
          </p:cNvSpPr>
          <p:nvPr/>
        </p:nvSpPr>
        <p:spPr bwMode="auto">
          <a:xfrm>
            <a:off x="2843213" y="2997200"/>
            <a:ext cx="360362" cy="287338"/>
          </a:xfrm>
          <a:prstGeom prst="rect">
            <a:avLst/>
          </a:prstGeom>
          <a:noFill/>
          <a:ln w="9525">
            <a:noFill/>
            <a:miter lim="800000"/>
            <a:headEnd/>
            <a:tailEnd/>
          </a:ln>
        </p:spPr>
        <p:txBody>
          <a:bodyPr>
            <a:spAutoFit/>
          </a:bodyPr>
          <a:lstStyle/>
          <a:p>
            <a:pPr algn="ctr"/>
            <a:r>
              <a:rPr lang="it-IT" sz="1200">
                <a:latin typeface="Calibri" pitchFamily="34" charset="0"/>
              </a:rPr>
              <a:t>5</a:t>
            </a:r>
          </a:p>
        </p:txBody>
      </p:sp>
      <p:sp>
        <p:nvSpPr>
          <p:cNvPr id="44075" name="CasellaDiTesto 113"/>
          <p:cNvSpPr txBox="1">
            <a:spLocks noChangeArrowheads="1"/>
          </p:cNvSpPr>
          <p:nvPr/>
        </p:nvSpPr>
        <p:spPr bwMode="auto">
          <a:xfrm>
            <a:off x="1258888" y="1700213"/>
            <a:ext cx="1152525" cy="461962"/>
          </a:xfrm>
          <a:prstGeom prst="rect">
            <a:avLst/>
          </a:prstGeom>
          <a:noFill/>
          <a:ln w="9525">
            <a:noFill/>
            <a:miter lim="800000"/>
            <a:headEnd/>
            <a:tailEnd/>
          </a:ln>
        </p:spPr>
        <p:txBody>
          <a:bodyPr>
            <a:spAutoFit/>
          </a:bodyPr>
          <a:lstStyle/>
          <a:p>
            <a:r>
              <a:rPr lang="it-IT" sz="1200">
                <a:latin typeface="Calibri" pitchFamily="34" charset="0"/>
              </a:rPr>
              <a:t>Gestore di PEC del Mittente</a:t>
            </a:r>
          </a:p>
        </p:txBody>
      </p:sp>
      <p:sp>
        <p:nvSpPr>
          <p:cNvPr id="44076" name="CasellaDiTesto 114"/>
          <p:cNvSpPr txBox="1">
            <a:spLocks noChangeArrowheads="1"/>
          </p:cNvSpPr>
          <p:nvPr/>
        </p:nvSpPr>
        <p:spPr bwMode="auto">
          <a:xfrm>
            <a:off x="6732588" y="1700213"/>
            <a:ext cx="1295400" cy="461962"/>
          </a:xfrm>
          <a:prstGeom prst="rect">
            <a:avLst/>
          </a:prstGeom>
          <a:noFill/>
          <a:ln w="9525">
            <a:noFill/>
            <a:miter lim="800000"/>
            <a:headEnd/>
            <a:tailEnd/>
          </a:ln>
        </p:spPr>
        <p:txBody>
          <a:bodyPr>
            <a:spAutoFit/>
          </a:bodyPr>
          <a:lstStyle/>
          <a:p>
            <a:r>
              <a:rPr lang="it-IT" sz="1200">
                <a:latin typeface="Calibri" pitchFamily="34" charset="0"/>
              </a:rPr>
              <a:t>Gestore di PEC del Destinatario</a:t>
            </a:r>
          </a:p>
        </p:txBody>
      </p:sp>
      <p:pic>
        <p:nvPicPr>
          <p:cNvPr id="116" name="Picture 2" descr="C:\Users\m.fattorusso\Desktop\Personale\Icons\txt.png"/>
          <p:cNvPicPr>
            <a:picLocks noChangeAspect="1" noChangeArrowheads="1"/>
          </p:cNvPicPr>
          <p:nvPr/>
        </p:nvPicPr>
        <p:blipFill>
          <a:blip r:embed="rId7"/>
          <a:srcRect/>
          <a:stretch>
            <a:fillRect/>
          </a:stretch>
        </p:blipFill>
        <p:spPr bwMode="auto">
          <a:xfrm>
            <a:off x="2316163" y="4076700"/>
            <a:ext cx="600075" cy="600075"/>
          </a:xfrm>
          <a:prstGeom prst="rect">
            <a:avLst/>
          </a:prstGeom>
          <a:noFill/>
          <a:ln w="9525">
            <a:noFill/>
            <a:miter lim="800000"/>
            <a:headEnd/>
            <a:tailEnd/>
          </a:ln>
        </p:spPr>
      </p:pic>
      <p:sp>
        <p:nvSpPr>
          <p:cNvPr id="52" name="Titolo 1"/>
          <p:cNvSpPr txBox="1">
            <a:spLocks/>
          </p:cNvSpPr>
          <p:nvPr/>
        </p:nvSpPr>
        <p:spPr>
          <a:xfrm>
            <a:off x="165100" y="188913"/>
            <a:ext cx="8229600" cy="939800"/>
          </a:xfrm>
          <a:prstGeom prst="rect">
            <a:avLst/>
          </a:prstGeom>
        </p:spPr>
        <p:txBody>
          <a:bodyPr anchor="b">
            <a:normAutofit fontScale="97500"/>
          </a:bodyPr>
          <a:lstStyle/>
          <a:p>
            <a:pPr fontAlgn="auto">
              <a:spcAft>
                <a:spcPts val="0"/>
              </a:spcAft>
              <a:defRPr/>
            </a:pPr>
            <a:r>
              <a:rPr lang="it-IT" sz="4000" b="1" dirty="0">
                <a:latin typeface="+mj-lt"/>
                <a:ea typeface="+mj-ea"/>
                <a:cs typeface="+mj-cs"/>
              </a:rPr>
              <a:t>PEC</a:t>
            </a:r>
            <a:endParaRPr lang="it-IT" sz="3600" b="1"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ox(in)">
                                      <p:cBhvr>
                                        <p:cTn id="7" dur="500"/>
                                        <p:tgtEl>
                                          <p:spTgt spid="11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 presetClass="entr" presetSubtype="16" fill="hold" grpId="0" nodeType="after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box(in)">
                                      <p:cBhvr>
                                        <p:cTn id="16" dur="500"/>
                                        <p:tgtEl>
                                          <p:spTgt spid="105"/>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box(in)">
                                      <p:cBhvr>
                                        <p:cTn id="21" dur="500"/>
                                        <p:tgtEl>
                                          <p:spTgt spid="89"/>
                                        </p:tgtEl>
                                      </p:cBhvr>
                                    </p:animEffect>
                                  </p:childTnLst>
                                </p:cTn>
                              </p:par>
                              <p:par>
                                <p:cTn id="22" presetID="4" presetClass="entr" presetSubtype="16" fill="hold" nodeType="withEffect">
                                  <p:stCondLst>
                                    <p:cond delay="0"/>
                                  </p:stCondLst>
                                  <p:childTnLst>
                                    <p:set>
                                      <p:cBhvr>
                                        <p:cTn id="23" dur="1" fill="hold">
                                          <p:stCondLst>
                                            <p:cond delay="0"/>
                                          </p:stCondLst>
                                        </p:cTn>
                                        <p:tgtEl>
                                          <p:spTgt spid="3094"/>
                                        </p:tgtEl>
                                        <p:attrNameLst>
                                          <p:attrName>style.visibility</p:attrName>
                                        </p:attrNameLst>
                                      </p:cBhvr>
                                      <p:to>
                                        <p:strVal val="visible"/>
                                      </p:to>
                                    </p:set>
                                    <p:animEffect transition="in" filter="box(in)">
                                      <p:cBhvr>
                                        <p:cTn id="24" dur="500"/>
                                        <p:tgtEl>
                                          <p:spTgt spid="3094"/>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0-#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4" presetClass="entr" presetSubtype="16" fill="hold" grpId="0"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box(in)">
                                      <p:cBhvr>
                                        <p:cTn id="33" dur="500"/>
                                        <p:tgtEl>
                                          <p:spTgt spid="106"/>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box(in)">
                                      <p:cBhvr>
                                        <p:cTn id="38" dur="500"/>
                                        <p:tgtEl>
                                          <p:spTgt spid="78"/>
                                        </p:tgtEl>
                                      </p:cBhvr>
                                    </p:animEffect>
                                  </p:childTnLst>
                                </p:cTn>
                              </p:par>
                            </p:childTnLst>
                          </p:cTn>
                        </p:par>
                        <p:par>
                          <p:cTn id="39" fill="hold">
                            <p:stCondLst>
                              <p:cond delay="500"/>
                            </p:stCondLst>
                            <p:childTnLst>
                              <p:par>
                                <p:cTn id="40" presetID="2" presetClass="entr" presetSubtype="1"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4" presetClass="entr" presetSubtype="16" fill="hold" grpId="0" nodeType="after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box(in)">
                                      <p:cBhvr>
                                        <p:cTn id="47" dur="500"/>
                                        <p:tgtEl>
                                          <p:spTgt spid="10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box(in)">
                                      <p:cBhvr>
                                        <p:cTn id="52" dur="500"/>
                                        <p:tgtEl>
                                          <p:spTgt spid="40"/>
                                        </p:tgtEl>
                                      </p:cBhvr>
                                    </p:animEffect>
                                  </p:childTnLst>
                                </p:cTn>
                              </p:par>
                              <p:par>
                                <p:cTn id="53" presetID="4" presetClass="entr" presetSubtype="16"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box(in)">
                                      <p:cBhvr>
                                        <p:cTn id="55" dur="500"/>
                                        <p:tgtEl>
                                          <p:spTgt spid="66"/>
                                        </p:tgtEl>
                                      </p:cBhvr>
                                    </p:animEffect>
                                  </p:childTnLst>
                                </p:cTn>
                              </p:par>
                            </p:childTnLst>
                          </p:cTn>
                        </p:par>
                        <p:par>
                          <p:cTn id="56" fill="hold">
                            <p:stCondLst>
                              <p:cond delay="500"/>
                            </p:stCondLst>
                            <p:childTnLst>
                              <p:par>
                                <p:cTn id="57" presetID="2" presetClass="entr" presetSubtype="2" fill="hold" nodeType="afterEffect">
                                  <p:stCondLst>
                                    <p:cond delay="0"/>
                                  </p:stCondLst>
                                  <p:childTnLst>
                                    <p:set>
                                      <p:cBhvr>
                                        <p:cTn id="58" dur="1" fill="hold">
                                          <p:stCondLst>
                                            <p:cond delay="0"/>
                                          </p:stCondLst>
                                        </p:cTn>
                                        <p:tgtEl>
                                          <p:spTgt spid="97"/>
                                        </p:tgtEl>
                                        <p:attrNameLst>
                                          <p:attrName>style.visibility</p:attrName>
                                        </p:attrNameLst>
                                      </p:cBhvr>
                                      <p:to>
                                        <p:strVal val="visible"/>
                                      </p:to>
                                    </p:set>
                                    <p:anim calcmode="lin" valueType="num">
                                      <p:cBhvr additive="base">
                                        <p:cTn id="59" dur="500" fill="hold"/>
                                        <p:tgtEl>
                                          <p:spTgt spid="97"/>
                                        </p:tgtEl>
                                        <p:attrNameLst>
                                          <p:attrName>ppt_x</p:attrName>
                                        </p:attrNameLst>
                                      </p:cBhvr>
                                      <p:tavLst>
                                        <p:tav tm="0">
                                          <p:val>
                                            <p:strVal val="1+#ppt_w/2"/>
                                          </p:val>
                                        </p:tav>
                                        <p:tav tm="100000">
                                          <p:val>
                                            <p:strVal val="#ppt_x"/>
                                          </p:val>
                                        </p:tav>
                                      </p:tavLst>
                                    </p:anim>
                                    <p:anim calcmode="lin" valueType="num">
                                      <p:cBhvr additive="base">
                                        <p:cTn id="60" dur="500" fill="hold"/>
                                        <p:tgtEl>
                                          <p:spTgt spid="97"/>
                                        </p:tgtEl>
                                        <p:attrNameLst>
                                          <p:attrName>ppt_y</p:attrName>
                                        </p:attrNameLst>
                                      </p:cBhvr>
                                      <p:tavLst>
                                        <p:tav tm="0">
                                          <p:val>
                                            <p:strVal val="#ppt_y"/>
                                          </p:val>
                                        </p:tav>
                                        <p:tav tm="100000">
                                          <p:val>
                                            <p:strVal val="#ppt_y"/>
                                          </p:val>
                                        </p:tav>
                                      </p:tavLst>
                                    </p:anim>
                                  </p:childTnLst>
                                </p:cTn>
                              </p:par>
                            </p:childTnLst>
                          </p:cTn>
                        </p:par>
                        <p:par>
                          <p:cTn id="61" fill="hold">
                            <p:stCondLst>
                              <p:cond delay="1000"/>
                            </p:stCondLst>
                            <p:childTnLst>
                              <p:par>
                                <p:cTn id="62" presetID="4" presetClass="entr" presetSubtype="16" fill="hold" grpId="0" nodeType="afterEffect">
                                  <p:stCondLst>
                                    <p:cond delay="0"/>
                                  </p:stCondLst>
                                  <p:childTnLst>
                                    <p:set>
                                      <p:cBhvr>
                                        <p:cTn id="63" dur="1" fill="hold">
                                          <p:stCondLst>
                                            <p:cond delay="0"/>
                                          </p:stCondLst>
                                        </p:cTn>
                                        <p:tgtEl>
                                          <p:spTgt spid="110"/>
                                        </p:tgtEl>
                                        <p:attrNameLst>
                                          <p:attrName>style.visibility</p:attrName>
                                        </p:attrNameLst>
                                      </p:cBhvr>
                                      <p:to>
                                        <p:strVal val="visible"/>
                                      </p:to>
                                    </p:set>
                                    <p:animEffect transition="in" filter="box(in)">
                                      <p:cBhvr>
                                        <p:cTn id="64" dur="500"/>
                                        <p:tgtEl>
                                          <p:spTgt spid="110"/>
                                        </p:tgtEl>
                                      </p:cBhvr>
                                    </p:animEffect>
                                  </p:childTnLst>
                                </p:cTn>
                              </p:par>
                            </p:childTnLst>
                          </p:cTn>
                        </p:par>
                        <p:par>
                          <p:cTn id="65" fill="hold">
                            <p:stCondLst>
                              <p:cond delay="1500"/>
                            </p:stCondLst>
                            <p:childTnLst>
                              <p:par>
                                <p:cTn id="66" presetID="2" presetClass="entr" presetSubtype="1"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ppt_x"/>
                                          </p:val>
                                        </p:tav>
                                        <p:tav tm="100000">
                                          <p:val>
                                            <p:strVal val="#ppt_x"/>
                                          </p:val>
                                        </p:tav>
                                      </p:tavLst>
                                    </p:anim>
                                    <p:anim calcmode="lin" valueType="num">
                                      <p:cBhvr additive="base">
                                        <p:cTn id="69" dur="500" fill="hold"/>
                                        <p:tgtEl>
                                          <p:spTgt spid="62"/>
                                        </p:tgtEl>
                                        <p:attrNameLst>
                                          <p:attrName>ppt_y</p:attrName>
                                        </p:attrNameLst>
                                      </p:cBhvr>
                                      <p:tavLst>
                                        <p:tav tm="0">
                                          <p:val>
                                            <p:strVal val="0-#ppt_h/2"/>
                                          </p:val>
                                        </p:tav>
                                        <p:tav tm="100000">
                                          <p:val>
                                            <p:strVal val="#ppt_y"/>
                                          </p:val>
                                        </p:tav>
                                      </p:tavLst>
                                    </p:anim>
                                  </p:childTnLst>
                                </p:cTn>
                              </p:par>
                            </p:childTnLst>
                          </p:cTn>
                        </p:par>
                        <p:par>
                          <p:cTn id="70" fill="hold">
                            <p:stCondLst>
                              <p:cond delay="2000"/>
                            </p:stCondLst>
                            <p:childTnLst>
                              <p:par>
                                <p:cTn id="71" presetID="4" presetClass="entr" presetSubtype="16" fill="hold" grpId="0" nodeType="afterEffect">
                                  <p:stCondLst>
                                    <p:cond delay="0"/>
                                  </p:stCondLst>
                                  <p:childTnLst>
                                    <p:set>
                                      <p:cBhvr>
                                        <p:cTn id="72" dur="1" fill="hold">
                                          <p:stCondLst>
                                            <p:cond delay="0"/>
                                          </p:stCondLst>
                                        </p:cTn>
                                        <p:tgtEl>
                                          <p:spTgt spid="111"/>
                                        </p:tgtEl>
                                        <p:attrNameLst>
                                          <p:attrName>style.visibility</p:attrName>
                                        </p:attrNameLst>
                                      </p:cBhvr>
                                      <p:to>
                                        <p:strVal val="visible"/>
                                      </p:to>
                                    </p:set>
                                    <p:animEffect transition="in" filter="box(in)">
                                      <p:cBhvr>
                                        <p:cTn id="73" dur="500"/>
                                        <p:tgtEl>
                                          <p:spTgt spid="111"/>
                                        </p:tgtEl>
                                      </p:cBhvr>
                                    </p:animEffect>
                                  </p:childTnLst>
                                </p:cTn>
                              </p:par>
                            </p:childTnLst>
                          </p:cTn>
                        </p:par>
                      </p:childTnLst>
                    </p:cTn>
                  </p:par>
                  <p:par>
                    <p:cTn id="74" fill="hold">
                      <p:stCondLst>
                        <p:cond delay="indefinite"/>
                      </p:stCondLst>
                      <p:childTnLst>
                        <p:par>
                          <p:cTn id="75" fill="hold">
                            <p:stCondLst>
                              <p:cond delay="0"/>
                            </p:stCondLst>
                            <p:childTnLst>
                              <p:par>
                                <p:cTn id="76" presetID="4" presetClass="entr" presetSubtype="16" fill="hold" nodeType="click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box(in)">
                                      <p:cBhvr>
                                        <p:cTn id="78" dur="500"/>
                                        <p:tgtEl>
                                          <p:spTgt spid="93"/>
                                        </p:tgtEl>
                                      </p:cBhvr>
                                    </p:animEffect>
                                  </p:childTnLst>
                                </p:cTn>
                              </p:par>
                              <p:par>
                                <p:cTn id="79" presetID="4" presetClass="entr" presetSubtype="16" fill="hold" grpId="0" nodeType="with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box(in)">
                                      <p:cBhvr>
                                        <p:cTn id="81" dur="500"/>
                                        <p:tgtEl>
                                          <p:spTgt spid="94"/>
                                        </p:tgtEl>
                                      </p:cBhvr>
                                    </p:animEffect>
                                  </p:childTnLst>
                                </p:cTn>
                              </p:par>
                            </p:childTnLst>
                          </p:cTn>
                        </p:par>
                        <p:par>
                          <p:cTn id="82" fill="hold">
                            <p:stCondLst>
                              <p:cond delay="500"/>
                            </p:stCondLst>
                            <p:childTnLst>
                              <p:par>
                                <p:cTn id="83" presetID="2" presetClass="entr" presetSubtype="3" fill="hold" nodeType="afterEffect">
                                  <p:stCondLst>
                                    <p:cond delay="0"/>
                                  </p:stCondLst>
                                  <p:childTnLst>
                                    <p:set>
                                      <p:cBhvr>
                                        <p:cTn id="84" dur="1" fill="hold">
                                          <p:stCondLst>
                                            <p:cond delay="0"/>
                                          </p:stCondLst>
                                        </p:cTn>
                                        <p:tgtEl>
                                          <p:spTgt spid="90"/>
                                        </p:tgtEl>
                                        <p:attrNameLst>
                                          <p:attrName>style.visibility</p:attrName>
                                        </p:attrNameLst>
                                      </p:cBhvr>
                                      <p:to>
                                        <p:strVal val="visible"/>
                                      </p:to>
                                    </p:set>
                                    <p:anim calcmode="lin" valueType="num">
                                      <p:cBhvr additive="base">
                                        <p:cTn id="85" dur="500" fill="hold"/>
                                        <p:tgtEl>
                                          <p:spTgt spid="90"/>
                                        </p:tgtEl>
                                        <p:attrNameLst>
                                          <p:attrName>ppt_x</p:attrName>
                                        </p:attrNameLst>
                                      </p:cBhvr>
                                      <p:tavLst>
                                        <p:tav tm="0">
                                          <p:val>
                                            <p:strVal val="1+#ppt_w/2"/>
                                          </p:val>
                                        </p:tav>
                                        <p:tav tm="100000">
                                          <p:val>
                                            <p:strVal val="#ppt_x"/>
                                          </p:val>
                                        </p:tav>
                                      </p:tavLst>
                                    </p:anim>
                                    <p:anim calcmode="lin" valueType="num">
                                      <p:cBhvr additive="base">
                                        <p:cTn id="86" dur="500" fill="hold"/>
                                        <p:tgtEl>
                                          <p:spTgt spid="90"/>
                                        </p:tgtEl>
                                        <p:attrNameLst>
                                          <p:attrName>ppt_y</p:attrName>
                                        </p:attrNameLst>
                                      </p:cBhvr>
                                      <p:tavLst>
                                        <p:tav tm="0">
                                          <p:val>
                                            <p:strVal val="0-#ppt_h/2"/>
                                          </p:val>
                                        </p:tav>
                                        <p:tav tm="100000">
                                          <p:val>
                                            <p:strVal val="#ppt_y"/>
                                          </p:val>
                                        </p:tav>
                                      </p:tavLst>
                                    </p:anim>
                                  </p:childTnLst>
                                </p:cTn>
                              </p:par>
                            </p:childTnLst>
                          </p:cTn>
                        </p:par>
                        <p:par>
                          <p:cTn id="87" fill="hold">
                            <p:stCondLst>
                              <p:cond delay="1000"/>
                            </p:stCondLst>
                            <p:childTnLst>
                              <p:par>
                                <p:cTn id="88" presetID="4" presetClass="entr" presetSubtype="16" fill="hold" grpId="0" nodeType="afterEffect">
                                  <p:stCondLst>
                                    <p:cond delay="0"/>
                                  </p:stCondLst>
                                  <p:childTnLst>
                                    <p:set>
                                      <p:cBhvr>
                                        <p:cTn id="89" dur="1" fill="hold">
                                          <p:stCondLst>
                                            <p:cond delay="0"/>
                                          </p:stCondLst>
                                        </p:cTn>
                                        <p:tgtEl>
                                          <p:spTgt spid="107"/>
                                        </p:tgtEl>
                                        <p:attrNameLst>
                                          <p:attrName>style.visibility</p:attrName>
                                        </p:attrNameLst>
                                      </p:cBhvr>
                                      <p:to>
                                        <p:strVal val="visible"/>
                                      </p:to>
                                    </p:set>
                                    <p:animEffect transition="in" filter="box(in)">
                                      <p:cBhvr>
                                        <p:cTn id="90" dur="500"/>
                                        <p:tgtEl>
                                          <p:spTgt spid="107"/>
                                        </p:tgtEl>
                                      </p:cBhvr>
                                    </p:animEffect>
                                  </p:childTnLst>
                                </p:cTn>
                              </p:par>
                            </p:childTnLst>
                          </p:cTn>
                        </p:par>
                      </p:childTnLst>
                    </p:cTn>
                  </p:par>
                  <p:par>
                    <p:cTn id="91" fill="hold">
                      <p:stCondLst>
                        <p:cond delay="indefinite"/>
                      </p:stCondLst>
                      <p:childTnLst>
                        <p:par>
                          <p:cTn id="92" fill="hold">
                            <p:stCondLst>
                              <p:cond delay="0"/>
                            </p:stCondLst>
                            <p:childTnLst>
                              <p:par>
                                <p:cTn id="93" presetID="4" presetClass="entr" presetSubtype="16" fill="hold" nodeType="click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box(in)">
                                      <p:cBhvr>
                                        <p:cTn id="95" dur="500"/>
                                        <p:tgtEl>
                                          <p:spTgt spid="98"/>
                                        </p:tgtEl>
                                      </p:cBhvr>
                                    </p:animEffect>
                                  </p:childTnLst>
                                </p:cTn>
                              </p:par>
                              <p:par>
                                <p:cTn id="96" presetID="4" presetClass="entr" presetSubtype="16" fill="hold" grpId="0" nodeType="withEffect">
                                  <p:stCondLst>
                                    <p:cond delay="0"/>
                                  </p:stCondLst>
                                  <p:childTnLst>
                                    <p:set>
                                      <p:cBhvr>
                                        <p:cTn id="97" dur="1" fill="hold">
                                          <p:stCondLst>
                                            <p:cond delay="0"/>
                                          </p:stCondLst>
                                        </p:cTn>
                                        <p:tgtEl>
                                          <p:spTgt spid="99"/>
                                        </p:tgtEl>
                                        <p:attrNameLst>
                                          <p:attrName>style.visibility</p:attrName>
                                        </p:attrNameLst>
                                      </p:cBhvr>
                                      <p:to>
                                        <p:strVal val="visible"/>
                                      </p:to>
                                    </p:set>
                                    <p:animEffect transition="in" filter="box(in)">
                                      <p:cBhvr>
                                        <p:cTn id="98" dur="500"/>
                                        <p:tgtEl>
                                          <p:spTgt spid="99"/>
                                        </p:tgtEl>
                                      </p:cBhvr>
                                    </p:animEffect>
                                  </p:childTnLst>
                                </p:cTn>
                              </p:par>
                            </p:childTnLst>
                          </p:cTn>
                        </p:par>
                        <p:par>
                          <p:cTn id="99" fill="hold">
                            <p:stCondLst>
                              <p:cond delay="500"/>
                            </p:stCondLst>
                            <p:childTnLst>
                              <p:par>
                                <p:cTn id="100" presetID="2" presetClass="entr" presetSubtype="2" fill="hold" nodeType="afterEffect">
                                  <p:stCondLst>
                                    <p:cond delay="0"/>
                                  </p:stCondLst>
                                  <p:childTnLst>
                                    <p:set>
                                      <p:cBhvr>
                                        <p:cTn id="101" dur="1" fill="hold">
                                          <p:stCondLst>
                                            <p:cond delay="0"/>
                                          </p:stCondLst>
                                        </p:cTn>
                                        <p:tgtEl>
                                          <p:spTgt spid="80"/>
                                        </p:tgtEl>
                                        <p:attrNameLst>
                                          <p:attrName>style.visibility</p:attrName>
                                        </p:attrNameLst>
                                      </p:cBhvr>
                                      <p:to>
                                        <p:strVal val="visible"/>
                                      </p:to>
                                    </p:set>
                                    <p:anim calcmode="lin" valueType="num">
                                      <p:cBhvr additive="base">
                                        <p:cTn id="102" dur="500" fill="hold"/>
                                        <p:tgtEl>
                                          <p:spTgt spid="80"/>
                                        </p:tgtEl>
                                        <p:attrNameLst>
                                          <p:attrName>ppt_x</p:attrName>
                                        </p:attrNameLst>
                                      </p:cBhvr>
                                      <p:tavLst>
                                        <p:tav tm="0">
                                          <p:val>
                                            <p:strVal val="1+#ppt_w/2"/>
                                          </p:val>
                                        </p:tav>
                                        <p:tav tm="100000">
                                          <p:val>
                                            <p:strVal val="#ppt_x"/>
                                          </p:val>
                                        </p:tav>
                                      </p:tavLst>
                                    </p:anim>
                                    <p:anim calcmode="lin" valueType="num">
                                      <p:cBhvr additive="base">
                                        <p:cTn id="103" dur="500" fill="hold"/>
                                        <p:tgtEl>
                                          <p:spTgt spid="80"/>
                                        </p:tgtEl>
                                        <p:attrNameLst>
                                          <p:attrName>ppt_y</p:attrName>
                                        </p:attrNameLst>
                                      </p:cBhvr>
                                      <p:tavLst>
                                        <p:tav tm="0">
                                          <p:val>
                                            <p:strVal val="#ppt_y"/>
                                          </p:val>
                                        </p:tav>
                                        <p:tav tm="100000">
                                          <p:val>
                                            <p:strVal val="#ppt_y"/>
                                          </p:val>
                                        </p:tav>
                                      </p:tavLst>
                                    </p:anim>
                                  </p:childTnLst>
                                </p:cTn>
                              </p:par>
                            </p:childTnLst>
                          </p:cTn>
                        </p:par>
                        <p:par>
                          <p:cTn id="104" fill="hold">
                            <p:stCondLst>
                              <p:cond delay="1000"/>
                            </p:stCondLst>
                            <p:childTnLst>
                              <p:par>
                                <p:cTn id="105" presetID="4" presetClass="entr" presetSubtype="16" fill="hold" grpId="0" nodeType="afterEffect">
                                  <p:stCondLst>
                                    <p:cond delay="0"/>
                                  </p:stCondLst>
                                  <p:childTnLst>
                                    <p:set>
                                      <p:cBhvr>
                                        <p:cTn id="106" dur="1" fill="hold">
                                          <p:stCondLst>
                                            <p:cond delay="0"/>
                                          </p:stCondLst>
                                        </p:cTn>
                                        <p:tgtEl>
                                          <p:spTgt spid="108"/>
                                        </p:tgtEl>
                                        <p:attrNameLst>
                                          <p:attrName>style.visibility</p:attrName>
                                        </p:attrNameLst>
                                      </p:cBhvr>
                                      <p:to>
                                        <p:strVal val="visible"/>
                                      </p:to>
                                    </p:set>
                                    <p:animEffect transition="in" filter="box(in)">
                                      <p:cBhvr>
                                        <p:cTn id="10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89" grpId="0"/>
      <p:bldP spid="94" grpId="0"/>
      <p:bldP spid="99" grpId="0"/>
      <p:bldP spid="105" grpId="0"/>
      <p:bldP spid="106" grpId="0"/>
      <p:bldP spid="107" grpId="0"/>
      <p:bldP spid="108" grpId="0"/>
      <p:bldP spid="109" grpId="0"/>
      <p:bldP spid="110" grpId="0"/>
      <p:bldP spid="1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egnaposto contenuto 2"/>
          <p:cNvSpPr>
            <a:spLocks noGrp="1"/>
          </p:cNvSpPr>
          <p:nvPr>
            <p:ph idx="1"/>
          </p:nvPr>
        </p:nvSpPr>
        <p:spPr>
          <a:xfrm>
            <a:off x="611188" y="1412875"/>
            <a:ext cx="7273925" cy="1728788"/>
          </a:xfrm>
        </p:spPr>
        <p:txBody>
          <a:bodyPr rtlCol="0">
            <a:normAutofit fontScale="47500" lnSpcReduction="20000"/>
          </a:bodyPr>
          <a:lstStyle/>
          <a:p>
            <a:pPr algn="just" eaLnBrk="1" fontAlgn="auto" hangingPunct="1">
              <a:spcAft>
                <a:spcPts val="0"/>
              </a:spcAft>
              <a:buFont typeface="Arial" charset="0"/>
              <a:buNone/>
              <a:defRPr/>
            </a:pPr>
            <a:endParaRPr lang="it-IT" sz="1600" dirty="0" smtClean="0">
              <a:ea typeface="ＭＳ Ｐゴシック" pitchFamily="34" charset="-128"/>
            </a:endParaRPr>
          </a:p>
          <a:p>
            <a:pPr algn="ctr" eaLnBrk="1" fontAlgn="auto" hangingPunct="1">
              <a:spcBef>
                <a:spcPct val="0"/>
              </a:spcBef>
              <a:spcAft>
                <a:spcPts val="0"/>
              </a:spcAft>
              <a:buFont typeface="Arial" charset="0"/>
              <a:buNone/>
              <a:defRPr/>
            </a:pPr>
            <a:r>
              <a:rPr lang="it-IT" sz="6700" b="1" i="1" dirty="0" smtClean="0">
                <a:solidFill>
                  <a:schemeClr val="accent1"/>
                </a:solidFill>
                <a:ea typeface="ＭＳ Ｐゴシック" pitchFamily="34" charset="-128"/>
              </a:rPr>
              <a:t>Firma remota</a:t>
            </a:r>
          </a:p>
          <a:p>
            <a:pPr algn="just" eaLnBrk="1" fontAlgn="auto" hangingPunct="1">
              <a:spcAft>
                <a:spcPts val="0"/>
              </a:spcAft>
              <a:buFont typeface="Arial" pitchFamily="34" charset="0"/>
              <a:buNone/>
              <a:defRPr/>
            </a:pPr>
            <a:r>
              <a:rPr lang="it-IT" sz="4500" i="1" dirty="0" smtClean="0"/>
              <a:t>Le </a:t>
            </a:r>
            <a:r>
              <a:rPr lang="it-IT" sz="4500" i="1" dirty="0"/>
              <a:t>chiavi private per l’apposizione delle firma elettronica qualificata e i relativi certificati </a:t>
            </a:r>
            <a:r>
              <a:rPr lang="it-IT" sz="4500" i="1" dirty="0" smtClean="0"/>
              <a:t>sono conservati </a:t>
            </a:r>
            <a:r>
              <a:rPr lang="it-IT" sz="4500" i="1" dirty="0"/>
              <a:t>su dispositivi di firma della tipologia HSM (Hardware </a:t>
            </a:r>
            <a:r>
              <a:rPr lang="it-IT" sz="4500" i="1" dirty="0" err="1"/>
              <a:t>Secure</a:t>
            </a:r>
            <a:r>
              <a:rPr lang="it-IT" sz="4500" i="1" dirty="0"/>
              <a:t> </a:t>
            </a:r>
            <a:r>
              <a:rPr lang="it-IT" sz="4500" i="1" dirty="0" err="1" smtClean="0"/>
              <a:t>Module</a:t>
            </a:r>
            <a:endParaRPr lang="it-IT" sz="4500" b="1" dirty="0"/>
          </a:p>
        </p:txBody>
      </p:sp>
      <p:sp>
        <p:nvSpPr>
          <p:cNvPr id="45058"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9B6D72-8CB2-4333-8F8E-D97CE522D283}" type="slidenum">
              <a:rPr lang="it-IT">
                <a:solidFill>
                  <a:srgbClr val="898989"/>
                </a:solidFill>
                <a:ea typeface="ＭＳ Ｐゴシック"/>
                <a:cs typeface="ＭＳ Ｐゴシック"/>
              </a:rPr>
              <a:pPr fontAlgn="base">
                <a:spcBef>
                  <a:spcPct val="0"/>
                </a:spcBef>
                <a:spcAft>
                  <a:spcPct val="0"/>
                </a:spcAft>
                <a:defRPr/>
              </a:pPr>
              <a:t>18</a:t>
            </a:fld>
            <a:endParaRPr lang="it-IT">
              <a:solidFill>
                <a:srgbClr val="898989"/>
              </a:solidFill>
              <a:ea typeface="ＭＳ Ｐゴシック"/>
              <a:cs typeface="ＭＳ Ｐゴシック"/>
            </a:endParaRPr>
          </a:p>
        </p:txBody>
      </p:sp>
      <p:pic>
        <p:nvPicPr>
          <p:cNvPr id="45059"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45060"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pic>
        <p:nvPicPr>
          <p:cNvPr id="45062" name="Picture 2"/>
          <p:cNvPicPr>
            <a:picLocks noChangeAspect="1" noChangeArrowheads="1"/>
          </p:cNvPicPr>
          <p:nvPr/>
        </p:nvPicPr>
        <p:blipFill>
          <a:blip r:embed="rId4"/>
          <a:srcRect/>
          <a:stretch>
            <a:fillRect/>
          </a:stretch>
        </p:blipFill>
        <p:spPr bwMode="auto">
          <a:xfrm>
            <a:off x="900113" y="2781300"/>
            <a:ext cx="6827837" cy="378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egnaposto contenuto 2"/>
          <p:cNvSpPr>
            <a:spLocks noGrp="1"/>
          </p:cNvSpPr>
          <p:nvPr>
            <p:ph idx="1"/>
          </p:nvPr>
        </p:nvSpPr>
        <p:spPr>
          <a:xfrm>
            <a:off x="285750" y="1214438"/>
            <a:ext cx="8534400" cy="1638300"/>
          </a:xfrm>
        </p:spPr>
        <p:txBody>
          <a:bodyPr/>
          <a:lstStyle/>
          <a:p>
            <a:pPr algn="just" eaLnBrk="1" hangingPunct="1">
              <a:buFont typeface="Arial" charset="0"/>
              <a:buNone/>
            </a:pPr>
            <a:endParaRPr lang="it-IT" sz="1600" smtClean="0">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p:txBody>
      </p:sp>
      <p:sp>
        <p:nvSpPr>
          <p:cNvPr id="47106"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BB73F9-9481-4E47-A5D3-3E82501F5AD0}" type="slidenum">
              <a:rPr lang="it-IT">
                <a:solidFill>
                  <a:srgbClr val="898989"/>
                </a:solidFill>
                <a:ea typeface="ＭＳ Ｐゴシック"/>
                <a:cs typeface="ＭＳ Ｐゴシック"/>
              </a:rPr>
              <a:pPr fontAlgn="base">
                <a:spcBef>
                  <a:spcPct val="0"/>
                </a:spcBef>
                <a:spcAft>
                  <a:spcPct val="0"/>
                </a:spcAft>
                <a:defRPr/>
              </a:pPr>
              <a:t>19</a:t>
            </a:fld>
            <a:endParaRPr lang="it-IT">
              <a:solidFill>
                <a:srgbClr val="898989"/>
              </a:solidFill>
              <a:ea typeface="ＭＳ Ｐゴシック"/>
              <a:cs typeface="ＭＳ Ｐゴシック"/>
            </a:endParaRPr>
          </a:p>
        </p:txBody>
      </p:sp>
      <p:pic>
        <p:nvPicPr>
          <p:cNvPr id="47107"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47108"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sp>
        <p:nvSpPr>
          <p:cNvPr id="47110" name="CasellaDiTesto 1"/>
          <p:cNvSpPr txBox="1">
            <a:spLocks noChangeArrowheads="1"/>
          </p:cNvSpPr>
          <p:nvPr/>
        </p:nvSpPr>
        <p:spPr bwMode="auto">
          <a:xfrm>
            <a:off x="827088" y="1989138"/>
            <a:ext cx="7993062" cy="522287"/>
          </a:xfrm>
          <a:prstGeom prst="rect">
            <a:avLst/>
          </a:prstGeom>
          <a:noFill/>
          <a:ln w="9525">
            <a:noFill/>
            <a:miter lim="800000"/>
            <a:headEnd/>
            <a:tailEnd/>
          </a:ln>
        </p:spPr>
        <p:txBody>
          <a:bodyPr>
            <a:spAutoFit/>
          </a:bodyPr>
          <a:lstStyle/>
          <a:p>
            <a:pPr algn="ctr"/>
            <a:endParaRPr lang="it-IT" sz="2800" i="1">
              <a:latin typeface="Calibri" pitchFamily="34" charset="0"/>
            </a:endParaRPr>
          </a:p>
        </p:txBody>
      </p:sp>
      <p:pic>
        <p:nvPicPr>
          <p:cNvPr id="47111" name="Picture 4" descr="1"/>
          <p:cNvPicPr>
            <a:picLocks noChangeAspect="1" noChangeArrowheads="1"/>
          </p:cNvPicPr>
          <p:nvPr/>
        </p:nvPicPr>
        <p:blipFill>
          <a:blip r:embed="rId4"/>
          <a:srcRect/>
          <a:stretch>
            <a:fillRect/>
          </a:stretch>
        </p:blipFill>
        <p:spPr bwMode="auto">
          <a:xfrm>
            <a:off x="382588" y="1989138"/>
            <a:ext cx="2820987" cy="3987800"/>
          </a:xfrm>
          <a:prstGeom prst="rect">
            <a:avLst/>
          </a:prstGeom>
          <a:noFill/>
          <a:ln w="9525">
            <a:solidFill>
              <a:schemeClr val="tx1"/>
            </a:solidFill>
            <a:miter lim="800000"/>
            <a:headEnd/>
            <a:tailEnd/>
          </a:ln>
        </p:spPr>
      </p:pic>
      <p:sp>
        <p:nvSpPr>
          <p:cNvPr id="4" name="Fumetto 3 3"/>
          <p:cNvSpPr/>
          <p:nvPr/>
        </p:nvSpPr>
        <p:spPr>
          <a:xfrm>
            <a:off x="1692275" y="3573463"/>
            <a:ext cx="3024188" cy="1697037"/>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50000"/>
              </a:spcBef>
              <a:spcAft>
                <a:spcPts val="0"/>
              </a:spcAft>
              <a:defRPr/>
            </a:pPr>
            <a:r>
              <a:rPr lang="it-IT" b="1" i="1" dirty="0">
                <a:solidFill>
                  <a:srgbClr val="3333CC"/>
                </a:solidFill>
                <a:latin typeface="Tahoma" pitchFamily="34" charset="0"/>
              </a:rPr>
              <a:t>I codici bidimensionali contengono  il documento firmato</a:t>
            </a:r>
            <a:endParaRPr lang="en-US" b="1" i="1" dirty="0">
              <a:solidFill>
                <a:srgbClr val="3333CC"/>
              </a:solidFill>
              <a:latin typeface="Tahoma" pitchFamily="34" charset="0"/>
            </a:endParaRPr>
          </a:p>
        </p:txBody>
      </p:sp>
      <p:sp>
        <p:nvSpPr>
          <p:cNvPr id="47113" name="Rettangolo 5"/>
          <p:cNvSpPr>
            <a:spLocks noChangeArrowheads="1"/>
          </p:cNvSpPr>
          <p:nvPr/>
        </p:nvSpPr>
        <p:spPr bwMode="auto">
          <a:xfrm>
            <a:off x="4067175" y="1911350"/>
            <a:ext cx="4572000" cy="1200150"/>
          </a:xfrm>
          <a:prstGeom prst="rect">
            <a:avLst/>
          </a:prstGeom>
          <a:noFill/>
          <a:ln w="9525">
            <a:noFill/>
            <a:miter lim="800000"/>
            <a:headEnd/>
            <a:tailEnd/>
          </a:ln>
        </p:spPr>
        <p:txBody>
          <a:bodyPr>
            <a:spAutoFit/>
          </a:bodyPr>
          <a:lstStyle/>
          <a:p>
            <a:r>
              <a:rPr lang="it-IT" i="1">
                <a:latin typeface="Calibri" pitchFamily="34" charset="0"/>
              </a:rPr>
              <a:t>Il timbro digitale è una tecnologia utilizzata per consentire la creazione di documenti informatici validi legalmente anche dopo essere stati stampati.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12"/>
          <p:cNvSpPr/>
          <p:nvPr/>
        </p:nvSpPr>
        <p:spPr>
          <a:xfrm>
            <a:off x="0" y="0"/>
            <a:ext cx="9144000" cy="1071563"/>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16386" name="Titolo 1"/>
          <p:cNvSpPr>
            <a:spLocks noGrp="1"/>
          </p:cNvSpPr>
          <p:nvPr>
            <p:ph type="ctrTitle"/>
          </p:nvPr>
        </p:nvSpPr>
        <p:spPr>
          <a:xfrm>
            <a:off x="214313" y="1785938"/>
            <a:ext cx="8715375" cy="2571750"/>
          </a:xfrm>
        </p:spPr>
        <p:txBody>
          <a:bodyPr/>
          <a:lstStyle/>
          <a:p>
            <a:pPr eaLnBrk="1" hangingPunct="1"/>
            <a:r>
              <a:rPr lang="it-IT" sz="3100" b="1" smtClean="0">
                <a:solidFill>
                  <a:schemeClr val="accent1"/>
                </a:solidFill>
                <a:ea typeface="ＭＳ Ｐゴシック"/>
                <a:cs typeface="ＭＳ Ｐゴシック"/>
              </a:rPr>
              <a:t>ACCELERARE LA GIUSTIZIA</a:t>
            </a:r>
            <a:br>
              <a:rPr lang="it-IT" sz="3100" b="1" smtClean="0">
                <a:solidFill>
                  <a:schemeClr val="accent1"/>
                </a:solidFill>
                <a:ea typeface="ＭＳ Ｐゴシック"/>
                <a:cs typeface="ＭＳ Ｐゴシック"/>
              </a:rPr>
            </a:br>
            <a:r>
              <a:rPr lang="it-IT" sz="3600" b="1" smtClean="0">
                <a:solidFill>
                  <a:schemeClr val="accent1"/>
                </a:solidFill>
                <a:ea typeface="ＭＳ Ｐゴシック"/>
                <a:cs typeface="ＭＳ Ｐゴシック"/>
              </a:rPr>
              <a:t/>
            </a:r>
            <a:br>
              <a:rPr lang="it-IT" sz="3600" b="1" smtClean="0">
                <a:solidFill>
                  <a:schemeClr val="accent1"/>
                </a:solidFill>
                <a:ea typeface="ＭＳ Ｐゴシック"/>
                <a:cs typeface="ＭＳ Ｐゴシック"/>
              </a:rPr>
            </a:br>
            <a:r>
              <a:rPr lang="it-IT" sz="3200" b="1" smtClean="0">
                <a:solidFill>
                  <a:schemeClr val="accent1"/>
                </a:solidFill>
                <a:ea typeface="ＭＳ Ｐゴシック"/>
                <a:cs typeface="ＭＳ Ｐゴシック"/>
              </a:rPr>
              <a:t>PIANO STRAORDINARIO PER LA DIGITALIZZAZIONE</a:t>
            </a:r>
            <a:br>
              <a:rPr lang="it-IT" sz="3200" b="1" smtClean="0">
                <a:solidFill>
                  <a:schemeClr val="accent1"/>
                </a:solidFill>
                <a:ea typeface="ＭＳ Ｐゴシック"/>
                <a:cs typeface="ＭＳ Ｐゴシック"/>
              </a:rPr>
            </a:br>
            <a:r>
              <a:rPr lang="it-IT" sz="4000" b="1" smtClean="0">
                <a:ea typeface="ＭＳ Ｐゴシック"/>
                <a:cs typeface="ＭＳ Ｐゴシック"/>
              </a:rPr>
              <a:t/>
            </a:r>
            <a:br>
              <a:rPr lang="it-IT" sz="4000" b="1" smtClean="0">
                <a:ea typeface="ＭＳ Ｐゴシック"/>
                <a:cs typeface="ＭＳ Ｐゴシック"/>
              </a:rPr>
            </a:br>
            <a:endParaRPr lang="it-IT" sz="2000" b="1" smtClean="0">
              <a:ea typeface="ＭＳ Ｐゴシック"/>
              <a:cs typeface="ＭＳ Ｐゴシック"/>
            </a:endParaRPr>
          </a:p>
        </p:txBody>
      </p:sp>
      <p:pic>
        <p:nvPicPr>
          <p:cNvPr id="16387" name="Picture 9" descr="Logo ministero della Giustizia"/>
          <p:cNvPicPr>
            <a:picLocks noChangeAspect="1" noChangeArrowheads="1"/>
          </p:cNvPicPr>
          <p:nvPr/>
        </p:nvPicPr>
        <p:blipFill>
          <a:blip r:embed="rId3"/>
          <a:srcRect/>
          <a:stretch>
            <a:fillRect/>
          </a:stretch>
        </p:blipFill>
        <p:spPr bwMode="auto">
          <a:xfrm>
            <a:off x="0" y="0"/>
            <a:ext cx="9144000" cy="1143000"/>
          </a:xfrm>
          <a:prstGeom prst="rect">
            <a:avLst/>
          </a:prstGeom>
          <a:noFill/>
          <a:ln w="9525">
            <a:noFill/>
            <a:miter lim="800000"/>
            <a:headEnd/>
            <a:tailEnd/>
          </a:ln>
        </p:spPr>
      </p:pic>
      <p:cxnSp>
        <p:nvCxnSpPr>
          <p:cNvPr id="12" name="Connettore 1 11"/>
          <p:cNvCxnSpPr>
            <a:cxnSpLocks noChangeShapeType="1"/>
          </p:cNvCxnSpPr>
          <p:nvPr/>
        </p:nvCxnSpPr>
        <p:spPr bwMode="auto">
          <a:xfrm>
            <a:off x="0" y="1071563"/>
            <a:ext cx="9144000" cy="1587"/>
          </a:xfrm>
          <a:prstGeom prst="line">
            <a:avLst/>
          </a:prstGeom>
          <a:noFill/>
          <a:ln w="38100">
            <a:solidFill>
              <a:srgbClr val="9BBB59"/>
            </a:solidFill>
            <a:round/>
            <a:headEnd/>
            <a:tailEnd/>
          </a:ln>
          <a:effectLst>
            <a:outerShdw blurRad="63500" dist="23000" dir="5400000" rotWithShape="0">
              <a:srgbClr val="000000">
                <a:alpha val="34999"/>
              </a:srgbClr>
            </a:outerShdw>
          </a:effectLst>
          <a:extLst/>
        </p:spPr>
      </p:cxnSp>
      <p:pic>
        <p:nvPicPr>
          <p:cNvPr id="16389" name="Picture 10" descr="http://www.google.it/url?source=imglanding&amp;ct=img&amp;q=http://1.bp.blogspot.com/_S0fT5Zp6A-k/SmCVVXKRlgI/AAAAAAAAAPA/OjAIOChOwzE/s320/Giustizia.jpg&amp;sa=X&amp;ei=TvB1Tp7tG87HtAab-OCZCw&amp;ved=0CAYQ8wc4NA&amp;usg=AFQjCNHbrrd55ku4rAGQf3tq2b5sUdnxYA"/>
          <p:cNvPicPr>
            <a:picLocks noChangeAspect="1" noChangeArrowheads="1"/>
          </p:cNvPicPr>
          <p:nvPr/>
        </p:nvPicPr>
        <p:blipFill>
          <a:blip r:embed="rId4"/>
          <a:srcRect/>
          <a:stretch>
            <a:fillRect/>
          </a:stretch>
        </p:blipFill>
        <p:spPr bwMode="auto">
          <a:xfrm>
            <a:off x="3357563" y="3857625"/>
            <a:ext cx="2286000" cy="2000250"/>
          </a:xfrm>
          <a:prstGeom prst="rect">
            <a:avLst/>
          </a:prstGeom>
          <a:noFill/>
          <a:ln w="9525">
            <a:noFill/>
            <a:miter lim="800000"/>
            <a:headEnd/>
            <a:tailEnd/>
          </a:ln>
        </p:spPr>
      </p:pic>
      <p:pic>
        <p:nvPicPr>
          <p:cNvPr id="16390" name="Picture 18" descr="http://www.google.it/url?source=imglanding&amp;ct=img&amp;q=http://www.altalex.com/userfiles/images/Informatica/email2_200.jpg&amp;sa=X&amp;ei=3vF1TqKpLM-QswbSpczRCw&amp;ved=0CAYQ8wc4FQ&amp;usg=AFQjCNFArZG8FVnjCKLUwPq9Jmonrcdp9Q"/>
          <p:cNvPicPr>
            <a:picLocks noChangeAspect="1" noChangeArrowheads="1"/>
          </p:cNvPicPr>
          <p:nvPr/>
        </p:nvPicPr>
        <p:blipFill>
          <a:blip r:embed="rId5"/>
          <a:srcRect/>
          <a:stretch>
            <a:fillRect/>
          </a:stretch>
        </p:blipFill>
        <p:spPr bwMode="auto">
          <a:xfrm>
            <a:off x="6929438" y="1643063"/>
            <a:ext cx="1428750" cy="1100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egnaposto contenuto 2"/>
          <p:cNvSpPr>
            <a:spLocks noGrp="1"/>
          </p:cNvSpPr>
          <p:nvPr>
            <p:ph idx="1"/>
          </p:nvPr>
        </p:nvSpPr>
        <p:spPr>
          <a:xfrm>
            <a:off x="285750" y="1214438"/>
            <a:ext cx="8534400" cy="5022850"/>
          </a:xfrm>
        </p:spPr>
        <p:txBody>
          <a:bodyPr/>
          <a:lstStyle/>
          <a:p>
            <a:pPr algn="just" eaLnBrk="1" hangingPunct="1">
              <a:buFont typeface="Arial" charset="0"/>
              <a:buNone/>
            </a:pPr>
            <a:endParaRPr lang="it-IT" sz="1600" smtClean="0">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p:txBody>
      </p:sp>
      <p:sp>
        <p:nvSpPr>
          <p:cNvPr id="49154"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EC0F32-0F8E-4611-A550-52ED5D9E7505}" type="slidenum">
              <a:rPr lang="it-IT">
                <a:solidFill>
                  <a:srgbClr val="898989"/>
                </a:solidFill>
                <a:ea typeface="ＭＳ Ｐゴシック"/>
                <a:cs typeface="ＭＳ Ｐゴシック"/>
              </a:rPr>
              <a:pPr fontAlgn="base">
                <a:spcBef>
                  <a:spcPct val="0"/>
                </a:spcBef>
                <a:spcAft>
                  <a:spcPct val="0"/>
                </a:spcAft>
                <a:defRPr/>
              </a:pPr>
              <a:t>20</a:t>
            </a:fld>
            <a:endParaRPr lang="it-IT">
              <a:solidFill>
                <a:srgbClr val="898989"/>
              </a:solidFill>
              <a:ea typeface="ＭＳ Ｐゴシック"/>
              <a:cs typeface="ＭＳ Ｐゴシック"/>
            </a:endParaRPr>
          </a:p>
        </p:txBody>
      </p:sp>
      <p:pic>
        <p:nvPicPr>
          <p:cNvPr id="49155"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49156"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sp>
        <p:nvSpPr>
          <p:cNvPr id="2" name="Rettangolo 1"/>
          <p:cNvSpPr/>
          <p:nvPr/>
        </p:nvSpPr>
        <p:spPr>
          <a:xfrm>
            <a:off x="1743075" y="1500188"/>
            <a:ext cx="4052888" cy="341312"/>
          </a:xfrm>
          <a:prstGeom prst="rect">
            <a:avLst/>
          </a:prstGeom>
        </p:spPr>
        <p:txBody>
          <a:bodyPr>
            <a:spAutoFit/>
          </a:bodyPr>
          <a:lstStyle/>
          <a:p>
            <a:pPr marL="342900" indent="-342900" fontAlgn="auto">
              <a:lnSpc>
                <a:spcPct val="90000"/>
              </a:lnSpc>
              <a:spcBef>
                <a:spcPct val="20000"/>
              </a:spcBef>
              <a:spcAft>
                <a:spcPts val="0"/>
              </a:spcAft>
              <a:defRPr/>
            </a:pPr>
            <a:r>
              <a:rPr kumimoji="1" lang="it-IT" b="1" i="1" dirty="0">
                <a:effectLst>
                  <a:outerShdw blurRad="38100" dist="38100" dir="2700000" algn="tl">
                    <a:srgbClr val="C0C0C0"/>
                  </a:outerShdw>
                </a:effectLst>
                <a:latin typeface="Trebuchet MS" pitchFamily="34" charset="0"/>
              </a:rPr>
              <a:t>      Verifica dei documenti</a:t>
            </a:r>
          </a:p>
        </p:txBody>
      </p:sp>
      <p:pic>
        <p:nvPicPr>
          <p:cNvPr id="9" name="Picture 391"/>
          <p:cNvPicPr>
            <a:picLocks noChangeAspect="1" noChangeArrowheads="1"/>
          </p:cNvPicPr>
          <p:nvPr/>
        </p:nvPicPr>
        <p:blipFill>
          <a:blip r:embed="rId4"/>
          <a:srcRect/>
          <a:stretch>
            <a:fillRect/>
          </a:stretch>
        </p:blipFill>
        <p:spPr bwMode="auto">
          <a:xfrm>
            <a:off x="755650" y="1989138"/>
            <a:ext cx="6769100" cy="4427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egnaposto contenuto 2"/>
          <p:cNvSpPr>
            <a:spLocks noGrp="1"/>
          </p:cNvSpPr>
          <p:nvPr>
            <p:ph idx="1"/>
          </p:nvPr>
        </p:nvSpPr>
        <p:spPr>
          <a:xfrm>
            <a:off x="285750" y="2708275"/>
            <a:ext cx="8534400" cy="2808288"/>
          </a:xfrm>
        </p:spPr>
        <p:txBody>
          <a:bodyPr/>
          <a:lstStyle/>
          <a:p>
            <a:pPr algn="just" eaLnBrk="1" hangingPunct="1">
              <a:buFont typeface="Arial" charset="0"/>
              <a:buNone/>
            </a:pPr>
            <a:endParaRPr lang="it-IT" sz="1600" smtClean="0">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r>
              <a:rPr lang="it-IT" b="1" i="1" smtClean="0">
                <a:solidFill>
                  <a:schemeClr val="accent1"/>
                </a:solidFill>
                <a:ea typeface="ＭＳ Ｐゴシック"/>
                <a:cs typeface="ＭＳ Ｐゴシック"/>
              </a:rPr>
              <a:t>Introduzione generale Notifiche digitali penali</a:t>
            </a:r>
          </a:p>
        </p:txBody>
      </p:sp>
      <p:sp>
        <p:nvSpPr>
          <p:cNvPr id="51202"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E0009C-D8B9-4975-8F9D-40C4ECB95A6A}" type="slidenum">
              <a:rPr lang="it-IT">
                <a:solidFill>
                  <a:srgbClr val="898989"/>
                </a:solidFill>
                <a:ea typeface="ＭＳ Ｐゴシック"/>
                <a:cs typeface="ＭＳ Ｐゴシック"/>
              </a:rPr>
              <a:pPr fontAlgn="base">
                <a:spcBef>
                  <a:spcPct val="0"/>
                </a:spcBef>
                <a:spcAft>
                  <a:spcPct val="0"/>
                </a:spcAft>
                <a:defRPr/>
              </a:pPr>
              <a:t>21</a:t>
            </a:fld>
            <a:endParaRPr lang="it-IT">
              <a:solidFill>
                <a:srgbClr val="898989"/>
              </a:solidFill>
              <a:ea typeface="ＭＳ Ｐゴシック"/>
              <a:cs typeface="ＭＳ Ｐゴシック"/>
            </a:endParaRPr>
          </a:p>
        </p:txBody>
      </p:sp>
      <p:pic>
        <p:nvPicPr>
          <p:cNvPr id="51203"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51204"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214438" y="357188"/>
            <a:ext cx="7053262" cy="974725"/>
          </a:xfrm>
        </p:spPr>
        <p:txBody>
          <a:bodyPr rtlCol="0">
            <a:normAutofit/>
          </a:bodyPr>
          <a:lstStyle/>
          <a:p>
            <a:pPr eaLnBrk="1" fontAlgn="auto" hangingPunct="1">
              <a:spcAft>
                <a:spcPts val="0"/>
              </a:spcAft>
              <a:defRPr/>
            </a:pPr>
            <a:r>
              <a:rPr lang="it-IT" dirty="0" smtClean="0">
                <a:solidFill>
                  <a:schemeClr val="accent1">
                    <a:lumMod val="75000"/>
                  </a:schemeClr>
                </a:solidFill>
              </a:rPr>
              <a:t>Indice</a:t>
            </a:r>
            <a:endParaRPr lang="it-IT" dirty="0">
              <a:solidFill>
                <a:schemeClr val="accent1">
                  <a:lumMod val="75000"/>
                </a:schemeClr>
              </a:solidFill>
            </a:endParaRPr>
          </a:p>
        </p:txBody>
      </p:sp>
      <p:sp>
        <p:nvSpPr>
          <p:cNvPr id="53250" name="Sottotitolo 2"/>
          <p:cNvSpPr>
            <a:spLocks noGrp="1"/>
          </p:cNvSpPr>
          <p:nvPr>
            <p:ph type="subTitle" idx="1"/>
          </p:nvPr>
        </p:nvSpPr>
        <p:spPr>
          <a:xfrm>
            <a:off x="1285875" y="1714500"/>
            <a:ext cx="6429375" cy="4572000"/>
          </a:xfrm>
        </p:spPr>
        <p:txBody>
          <a:bodyPr/>
          <a:lstStyle/>
          <a:p>
            <a:pPr marL="369888" indent="-342900" algn="l" eaLnBrk="1" hangingPunct="1">
              <a:buFont typeface="Arial" charset="0"/>
              <a:buAutoNum type="arabicPeriod"/>
            </a:pPr>
            <a:r>
              <a:rPr lang="it-IT" sz="1800" smtClean="0">
                <a:solidFill>
                  <a:schemeClr val="tx1"/>
                </a:solidFill>
              </a:rPr>
              <a:t>Premessa</a:t>
            </a:r>
          </a:p>
          <a:p>
            <a:pPr marL="369888" indent="-342900" algn="l" eaLnBrk="1" hangingPunct="1">
              <a:buFont typeface="Arial" charset="0"/>
              <a:buAutoNum type="arabicPeriod"/>
            </a:pPr>
            <a:r>
              <a:rPr lang="it-IT" sz="1800" smtClean="0">
                <a:solidFill>
                  <a:schemeClr val="tx1"/>
                </a:solidFill>
              </a:rPr>
              <a:t>Concetto di notifica e comunicazione</a:t>
            </a:r>
          </a:p>
          <a:p>
            <a:pPr marL="369888" indent="-342900" algn="l" eaLnBrk="1" hangingPunct="1">
              <a:buFont typeface="Arial" charset="0"/>
              <a:buAutoNum type="arabicPeriod"/>
            </a:pPr>
            <a:r>
              <a:rPr lang="it-IT" sz="1800" smtClean="0">
                <a:solidFill>
                  <a:schemeClr val="tx1"/>
                </a:solidFill>
              </a:rPr>
              <a:t>Contesto normativo</a:t>
            </a:r>
          </a:p>
          <a:p>
            <a:pPr marL="369888" indent="-342900" algn="l" eaLnBrk="1" hangingPunct="1">
              <a:buFont typeface="Arial" charset="0"/>
              <a:buAutoNum type="arabicPeriod"/>
            </a:pPr>
            <a:r>
              <a:rPr lang="it-IT" sz="1800" smtClean="0">
                <a:solidFill>
                  <a:schemeClr val="tx1"/>
                </a:solidFill>
              </a:rPr>
              <a:t>Contesto attuale : Attori e Flusso</a:t>
            </a:r>
          </a:p>
          <a:p>
            <a:pPr marL="369888" indent="-342900" algn="l" eaLnBrk="1" hangingPunct="1">
              <a:buFont typeface="Arial" charset="0"/>
              <a:buAutoNum type="arabicPeriod"/>
            </a:pPr>
            <a:r>
              <a:rPr lang="it-IT" sz="1800" smtClean="0">
                <a:solidFill>
                  <a:schemeClr val="tx1"/>
                </a:solidFill>
              </a:rPr>
              <a:t>Soluzione adottata: Sistema SNP</a:t>
            </a:r>
          </a:p>
          <a:p>
            <a:pPr marL="369888" indent="-342900" algn="l" eaLnBrk="1" hangingPunct="1">
              <a:buFont typeface="Arial" charset="0"/>
              <a:buAutoNum type="arabicPeriod"/>
            </a:pPr>
            <a:r>
              <a:rPr lang="it-IT" sz="1800" smtClean="0">
                <a:solidFill>
                  <a:schemeClr val="tx1"/>
                </a:solidFill>
              </a:rPr>
              <a:t>L’applicativo</a:t>
            </a:r>
          </a:p>
          <a:p>
            <a:pPr marL="369888" indent="-342900" algn="l" eaLnBrk="1" hangingPunct="1">
              <a:buFont typeface="Arial" charset="0"/>
              <a:buAutoNum type="arabicPeriod"/>
            </a:pPr>
            <a:r>
              <a:rPr lang="it-IT" sz="1800" smtClean="0">
                <a:solidFill>
                  <a:schemeClr val="tx1"/>
                </a:solidFill>
              </a:rPr>
              <a:t>Monitoraggio</a:t>
            </a:r>
          </a:p>
          <a:p>
            <a:pPr marL="369888" indent="-342900" algn="l" eaLnBrk="1" hangingPunct="1">
              <a:buFont typeface="Arial" charset="0"/>
              <a:buAutoNum type="arabicPeriod"/>
            </a:pPr>
            <a:r>
              <a:rPr lang="it-IT" sz="1800" smtClean="0">
                <a:solidFill>
                  <a:schemeClr val="tx1"/>
                </a:solidFill>
              </a:rPr>
              <a:t>L’artefatto</a:t>
            </a:r>
          </a:p>
          <a:p>
            <a:pPr marL="369888" indent="-342900" algn="l" eaLnBrk="1" hangingPunct="1">
              <a:buFont typeface="Arial" charset="0"/>
              <a:buAutoNum type="arabicPeriod"/>
            </a:pPr>
            <a:r>
              <a:rPr lang="it-IT" sz="1800" smtClean="0">
                <a:solidFill>
                  <a:schemeClr val="tx1"/>
                </a:solidFill>
              </a:rPr>
              <a:t>Ipotesi organizzative del flusso di lavoro</a:t>
            </a:r>
          </a:p>
        </p:txBody>
      </p:sp>
      <p:sp>
        <p:nvSpPr>
          <p:cNvPr id="4" name="Segnaposto numero diapositiva 3"/>
          <p:cNvSpPr>
            <a:spLocks noGrp="1"/>
          </p:cNvSpPr>
          <p:nvPr>
            <p:ph type="sldNum" sz="quarter" idx="12"/>
          </p:nvPr>
        </p:nvSpPr>
        <p:spPr/>
        <p:txBody>
          <a:bodyPr/>
          <a:lstStyle/>
          <a:p>
            <a:pPr>
              <a:defRPr/>
            </a:pPr>
            <a:fld id="{D8A42BDD-C1FA-4862-A9D1-5E8B18E849D2}" type="slidenum">
              <a:rPr lang="it-IT"/>
              <a:pPr>
                <a:defRPr/>
              </a:pPr>
              <a:t>22</a:t>
            </a:fld>
            <a:endParaRPr lang="it-IT"/>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pPr eaLnBrk="1" fontAlgn="auto" hangingPunct="1">
              <a:spcAft>
                <a:spcPts val="0"/>
              </a:spcAft>
              <a:defRPr/>
            </a:pPr>
            <a:r>
              <a:rPr lang="it-IT" sz="3200" dirty="0" smtClean="0">
                <a:solidFill>
                  <a:schemeClr val="accent1">
                    <a:lumMod val="75000"/>
                  </a:schemeClr>
                </a:solidFill>
              </a:rPr>
              <a:t>1. Premessa</a:t>
            </a:r>
            <a:endParaRPr lang="it-IT" sz="3200" dirty="0"/>
          </a:p>
        </p:txBody>
      </p:sp>
      <p:sp>
        <p:nvSpPr>
          <p:cNvPr id="3" name="Segnaposto contenuto 2"/>
          <p:cNvSpPr>
            <a:spLocks noGrp="1"/>
          </p:cNvSpPr>
          <p:nvPr>
            <p:ph idx="1"/>
          </p:nvPr>
        </p:nvSpPr>
        <p:spPr>
          <a:xfrm>
            <a:off x="1071563" y="1500188"/>
            <a:ext cx="6929437" cy="2928937"/>
          </a:xfrm>
        </p:spPr>
        <p:txBody>
          <a:bodyPr rtlCol="0">
            <a:normAutofit/>
          </a:bodyPr>
          <a:lstStyle/>
          <a:p>
            <a:pPr algn="just" eaLnBrk="1" fontAlgn="auto" hangingPunct="1">
              <a:spcAft>
                <a:spcPts val="0"/>
              </a:spcAft>
              <a:buFont typeface="Arial" pitchFamily="34" charset="0"/>
              <a:buNone/>
              <a:defRPr/>
            </a:pPr>
            <a:r>
              <a:rPr lang="it-IT" sz="2000" dirty="0" smtClean="0"/>
              <a:t>	Il progetto SNT – Sistema Notifiche Telematiche si inserisce nell’ambito delle iniziative volte all’attuazione del Protocollo di intesa tra il Ministro della Giustizia ed il Ministro per l’Innovazione nella Pubblica Amministrazione siglato il 26/11/2008.</a:t>
            </a:r>
          </a:p>
          <a:p>
            <a:pPr algn="just" eaLnBrk="1" fontAlgn="auto" hangingPunct="1">
              <a:spcAft>
                <a:spcPts val="0"/>
              </a:spcAft>
              <a:buFont typeface="Arial" pitchFamily="34" charset="0"/>
              <a:buNone/>
              <a:defRPr/>
            </a:pPr>
            <a:r>
              <a:rPr lang="it-IT" sz="2000" dirty="0" smtClean="0"/>
              <a:t>	</a:t>
            </a:r>
            <a:r>
              <a:rPr lang="it-IT" sz="2000" b="1" dirty="0" smtClean="0">
                <a:solidFill>
                  <a:schemeClr val="accent2">
                    <a:lumMod val="75000"/>
                  </a:schemeClr>
                </a:solidFill>
              </a:rPr>
              <a:t>L’obiettivo</a:t>
            </a:r>
            <a:r>
              <a:rPr lang="it-IT" sz="2000" dirty="0" smtClean="0">
                <a:solidFill>
                  <a:schemeClr val="accent2">
                    <a:lumMod val="75000"/>
                  </a:schemeClr>
                </a:solidFill>
              </a:rPr>
              <a:t> </a:t>
            </a:r>
            <a:r>
              <a:rPr lang="it-IT" sz="2000" dirty="0" smtClean="0"/>
              <a:t>del sistema è la digitalizzazione dell’invio degli atti, in merito alle notificazioni e comunicazioni, utilizzando il sistema di invio basato sulla Posta Elettronica Certificata </a:t>
            </a:r>
            <a:endParaRPr lang="it-IT" sz="1800" dirty="0" smtClean="0"/>
          </a:p>
          <a:p>
            <a:pPr algn="just" eaLnBrk="1" fontAlgn="auto" hangingPunct="1">
              <a:spcAft>
                <a:spcPts val="0"/>
              </a:spcAft>
              <a:buFont typeface="Arial" pitchFamily="34" charset="0"/>
              <a:buNone/>
              <a:defRPr/>
            </a:pPr>
            <a:endParaRPr lang="it-IT" sz="1800" dirty="0" smtClean="0"/>
          </a:p>
          <a:p>
            <a:pPr eaLnBrk="1" fontAlgn="auto" hangingPunct="1">
              <a:spcAft>
                <a:spcPts val="0"/>
              </a:spcAft>
              <a:buFont typeface="Arial" pitchFamily="34" charset="0"/>
              <a:buNone/>
              <a:defRPr/>
            </a:pPr>
            <a:endParaRPr lang="it-IT" dirty="0"/>
          </a:p>
        </p:txBody>
      </p:sp>
      <p:pic>
        <p:nvPicPr>
          <p:cNvPr id="54275" name="Picture 4" descr="http://t3.gstatic.com/images?q=tbn:ANd9GcTCy5ak4evTJNAEhKh7XvlDj260168CZq207HX5wqmr5Lxdmyuk"/>
          <p:cNvPicPr>
            <a:picLocks noChangeAspect="1" noChangeArrowheads="1"/>
          </p:cNvPicPr>
          <p:nvPr/>
        </p:nvPicPr>
        <p:blipFill>
          <a:blip r:embed="rId2"/>
          <a:srcRect/>
          <a:stretch>
            <a:fillRect/>
          </a:stretch>
        </p:blipFill>
        <p:spPr bwMode="auto">
          <a:xfrm>
            <a:off x="1357313" y="4786313"/>
            <a:ext cx="1257300" cy="1295400"/>
          </a:xfrm>
          <a:prstGeom prst="rect">
            <a:avLst/>
          </a:prstGeom>
          <a:noFill/>
          <a:ln w="9525">
            <a:noFill/>
            <a:miter lim="800000"/>
            <a:headEnd/>
            <a:tailEnd/>
          </a:ln>
        </p:spPr>
      </p:pic>
      <p:pic>
        <p:nvPicPr>
          <p:cNvPr id="54276" name="Picture 2" descr="http://t2.gstatic.com/images?q=tbn:ANd9GcQoz19GSbqZQEwuHULTzKEzNrEQnu23vgFdPZM095csMBk2yWS3Ig"/>
          <p:cNvPicPr>
            <a:picLocks noChangeAspect="1" noChangeArrowheads="1"/>
          </p:cNvPicPr>
          <p:nvPr/>
        </p:nvPicPr>
        <p:blipFill>
          <a:blip r:embed="rId3"/>
          <a:srcRect/>
          <a:stretch>
            <a:fillRect/>
          </a:stretch>
        </p:blipFill>
        <p:spPr bwMode="auto">
          <a:xfrm>
            <a:off x="6072188" y="4786313"/>
            <a:ext cx="2160587" cy="1143000"/>
          </a:xfrm>
          <a:prstGeom prst="rect">
            <a:avLst/>
          </a:prstGeom>
          <a:noFill/>
          <a:ln w="9525">
            <a:noFill/>
            <a:miter lim="800000"/>
            <a:headEnd/>
            <a:tailEnd/>
          </a:ln>
        </p:spPr>
      </p:pic>
      <p:sp>
        <p:nvSpPr>
          <p:cNvPr id="7" name="Rectangle 5"/>
          <p:cNvSpPr>
            <a:spLocks noChangeArrowheads="1"/>
          </p:cNvSpPr>
          <p:nvPr/>
        </p:nvSpPr>
        <p:spPr bwMode="auto">
          <a:xfrm>
            <a:off x="3143250" y="5072063"/>
            <a:ext cx="2643188" cy="714375"/>
          </a:xfrm>
          <a:prstGeom prst="homePlate">
            <a:avLst>
              <a:gd name="adj" fmla="val 64195"/>
            </a:avLst>
          </a:prstGeom>
          <a:gradFill rotWithShape="1">
            <a:gsLst>
              <a:gs pos="0">
                <a:srgbClr val="FFFFFF"/>
              </a:gs>
              <a:gs pos="100000">
                <a:srgbClr val="CCCCFF">
                  <a:alpha val="50000"/>
                </a:srgbClr>
              </a:gs>
            </a:gsLst>
            <a:lin ang="0" scaled="1"/>
          </a:gradFill>
          <a:ln w="9525">
            <a:noFill/>
            <a:miter lim="800000"/>
            <a:headEnd/>
            <a:tailEnd/>
          </a:ln>
        </p:spPr>
        <p:txBody>
          <a:bodyPr wrap="none" lIns="72000" tIns="72000" rIns="0" bIns="0"/>
          <a:lstStyle/>
          <a:p>
            <a:pPr algn="r" fontAlgn="auto">
              <a:spcBef>
                <a:spcPts val="0"/>
              </a:spcBef>
              <a:spcAft>
                <a:spcPts val="0"/>
              </a:spcAft>
              <a:defRPr/>
            </a:pPr>
            <a:endParaRPr lang="it-IT" sz="1400" b="1" u="sng" dirty="0">
              <a:solidFill>
                <a:schemeClr val="accent3">
                  <a:lumMod val="60000"/>
                  <a:lumOff val="40000"/>
                </a:schemeClr>
              </a:solidFill>
              <a:latin typeface="+mn-lt"/>
            </a:endParaRPr>
          </a:p>
          <a:p>
            <a:pPr algn="r" fontAlgn="auto">
              <a:spcBef>
                <a:spcPts val="0"/>
              </a:spcBef>
              <a:spcAft>
                <a:spcPts val="0"/>
              </a:spcAft>
              <a:defRPr/>
            </a:pPr>
            <a:r>
              <a:rPr lang="it-IT" sz="1400" b="1" u="sng" dirty="0">
                <a:solidFill>
                  <a:schemeClr val="accent2">
                    <a:lumMod val="75000"/>
                  </a:schemeClr>
                </a:solidFill>
                <a:latin typeface="+mn-lt"/>
              </a:rPr>
              <a:t>Notifiche e Comunicazioni</a:t>
            </a:r>
            <a:endParaRPr kumimoji="1" lang="it-IT" sz="1400" i="1" dirty="0">
              <a:solidFill>
                <a:schemeClr val="accent2">
                  <a:lumMod val="75000"/>
                </a:schemeClr>
              </a:solidFill>
              <a:latin typeface="Trebuchet MS" pitchFamily="34" charset="0"/>
            </a:endParaRPr>
          </a:p>
        </p:txBody>
      </p:sp>
      <p:sp>
        <p:nvSpPr>
          <p:cNvPr id="8" name="Segnaposto numero diapositiva 7"/>
          <p:cNvSpPr>
            <a:spLocks noGrp="1"/>
          </p:cNvSpPr>
          <p:nvPr>
            <p:ph type="sldNum" sz="quarter" idx="12"/>
          </p:nvPr>
        </p:nvSpPr>
        <p:spPr/>
        <p:txBody>
          <a:bodyPr/>
          <a:lstStyle/>
          <a:p>
            <a:pPr>
              <a:defRPr/>
            </a:pPr>
            <a:fld id="{CC4FA8F4-F5A9-475F-B993-5EFBB8BC56E2}" type="slidenum">
              <a:rPr lang="it-IT"/>
              <a:pPr>
                <a:defRPr/>
              </a:pPr>
              <a:t>23</a:t>
            </a:fld>
            <a:endParaRPr lang="it-IT"/>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1500" y="285750"/>
            <a:ext cx="8229600" cy="1143000"/>
          </a:xfrm>
        </p:spPr>
        <p:txBody>
          <a:bodyPr rtlCol="0">
            <a:normAutofit/>
          </a:bodyPr>
          <a:lstStyle/>
          <a:p>
            <a:pPr eaLnBrk="1" fontAlgn="auto" hangingPunct="1">
              <a:spcAft>
                <a:spcPts val="0"/>
              </a:spcAft>
              <a:defRPr/>
            </a:pPr>
            <a:r>
              <a:rPr lang="it-IT" sz="3200" dirty="0" smtClean="0">
                <a:solidFill>
                  <a:schemeClr val="accent1">
                    <a:lumMod val="75000"/>
                  </a:schemeClr>
                </a:solidFill>
              </a:rPr>
              <a:t>2. Concetto di Notifica e Comunicazione</a:t>
            </a:r>
            <a:endParaRPr lang="it-IT" sz="3200" dirty="0"/>
          </a:p>
        </p:txBody>
      </p:sp>
      <p:sp>
        <p:nvSpPr>
          <p:cNvPr id="9" name="Rettangolo arrotondato 8"/>
          <p:cNvSpPr/>
          <p:nvPr/>
        </p:nvSpPr>
        <p:spPr>
          <a:xfrm>
            <a:off x="755650" y="1341438"/>
            <a:ext cx="7920038" cy="23034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just" fontAlgn="auto">
              <a:spcBef>
                <a:spcPts val="0"/>
              </a:spcBef>
              <a:spcAft>
                <a:spcPts val="0"/>
              </a:spcAft>
              <a:defRPr/>
            </a:pPr>
            <a:endParaRPr lang="it-IT" sz="2000" dirty="0">
              <a:solidFill>
                <a:schemeClr val="tx1"/>
              </a:solidFill>
            </a:endParaRPr>
          </a:p>
          <a:p>
            <a:pPr algn="ctr" fontAlgn="auto">
              <a:spcBef>
                <a:spcPts val="0"/>
              </a:spcBef>
              <a:spcAft>
                <a:spcPts val="0"/>
              </a:spcAft>
              <a:defRPr/>
            </a:pPr>
            <a:endParaRPr lang="it-IT" dirty="0">
              <a:solidFill>
                <a:schemeClr val="tx1"/>
              </a:solidFill>
            </a:endParaRPr>
          </a:p>
          <a:p>
            <a:pPr algn="ctr" fontAlgn="auto">
              <a:spcBef>
                <a:spcPts val="0"/>
              </a:spcBef>
              <a:spcAft>
                <a:spcPts val="0"/>
              </a:spcAft>
              <a:defRPr/>
            </a:pPr>
            <a:endParaRPr lang="it-IT" dirty="0">
              <a:solidFill>
                <a:schemeClr val="tx1"/>
              </a:solidFill>
            </a:endParaRPr>
          </a:p>
        </p:txBody>
      </p:sp>
      <p:sp>
        <p:nvSpPr>
          <p:cNvPr id="11" name="Rettangolo 10"/>
          <p:cNvSpPr/>
          <p:nvPr/>
        </p:nvSpPr>
        <p:spPr>
          <a:xfrm>
            <a:off x="900113" y="1357313"/>
            <a:ext cx="7600950" cy="1754187"/>
          </a:xfrm>
          <a:prstGeom prst="rect">
            <a:avLst/>
          </a:prstGeom>
        </p:spPr>
        <p:txBody>
          <a:bodyPr>
            <a:spAutoFit/>
          </a:bodyPr>
          <a:lstStyle/>
          <a:p>
            <a:pPr algn="just" fontAlgn="auto">
              <a:lnSpc>
                <a:spcPct val="150000"/>
              </a:lnSpc>
              <a:spcBef>
                <a:spcPts val="0"/>
              </a:spcBef>
              <a:spcAft>
                <a:spcPts val="0"/>
              </a:spcAft>
              <a:defRPr/>
            </a:pPr>
            <a:r>
              <a:rPr lang="it-IT" dirty="0">
                <a:latin typeface="+mn-lt"/>
              </a:rPr>
              <a:t>Il procedimento penale è caratterizzato da una sequenza di </a:t>
            </a:r>
            <a:r>
              <a:rPr lang="it-IT" dirty="0">
                <a:solidFill>
                  <a:schemeClr val="accent1">
                    <a:lumMod val="75000"/>
                  </a:schemeClr>
                </a:solidFill>
                <a:latin typeface="+mn-lt"/>
              </a:rPr>
              <a:t>atti ed attività </a:t>
            </a:r>
            <a:r>
              <a:rPr lang="it-IT" dirty="0">
                <a:latin typeface="+mn-lt"/>
              </a:rPr>
              <a:t>che devono essere portati a conoscenza di diversi soggetti ed in generale delle persone che sono chiamate ad agire nella fase processuale e </a:t>
            </a:r>
            <a:r>
              <a:rPr lang="it-IT" dirty="0" err="1">
                <a:latin typeface="+mn-lt"/>
              </a:rPr>
              <a:t>pre-processuale</a:t>
            </a:r>
            <a:r>
              <a:rPr lang="it-IT" dirty="0">
                <a:latin typeface="+mn-lt"/>
              </a:rPr>
              <a:t> ciò avviene tramite l’invio </a:t>
            </a:r>
            <a:r>
              <a:rPr lang="it-IT" b="1" u="sng" dirty="0">
                <a:solidFill>
                  <a:schemeClr val="accent2">
                    <a:lumMod val="75000"/>
                  </a:schemeClr>
                </a:solidFill>
                <a:latin typeface="+mn-lt"/>
              </a:rPr>
              <a:t>delle notificazioni e le comunicazioni .</a:t>
            </a:r>
            <a:endParaRPr lang="it-IT" dirty="0">
              <a:latin typeface="+mn-lt"/>
            </a:endParaRPr>
          </a:p>
        </p:txBody>
      </p:sp>
      <p:sp>
        <p:nvSpPr>
          <p:cNvPr id="12" name="Rectangle 5"/>
          <p:cNvSpPr>
            <a:spLocks noChangeArrowheads="1"/>
          </p:cNvSpPr>
          <p:nvPr/>
        </p:nvSpPr>
        <p:spPr bwMode="auto">
          <a:xfrm>
            <a:off x="1331913" y="4581525"/>
            <a:ext cx="2239962" cy="633413"/>
          </a:xfrm>
          <a:prstGeom prst="homePlate">
            <a:avLst>
              <a:gd name="adj" fmla="val 64195"/>
            </a:avLst>
          </a:prstGeom>
          <a:gradFill rotWithShape="1">
            <a:gsLst>
              <a:gs pos="0">
                <a:srgbClr val="FFFFFF"/>
              </a:gs>
              <a:gs pos="100000">
                <a:srgbClr val="CCCCFF">
                  <a:alpha val="50000"/>
                </a:srgbClr>
              </a:gs>
            </a:gsLst>
            <a:lin ang="0" scaled="1"/>
          </a:gradFill>
          <a:ln w="9525">
            <a:noFill/>
            <a:miter lim="800000"/>
            <a:headEnd/>
            <a:tailEnd/>
          </a:ln>
        </p:spPr>
        <p:txBody>
          <a:bodyPr wrap="none" lIns="72000" tIns="72000" rIns="0" bIns="0"/>
          <a:lstStyle/>
          <a:p>
            <a:pPr algn="r" fontAlgn="auto">
              <a:spcBef>
                <a:spcPts val="0"/>
              </a:spcBef>
              <a:spcAft>
                <a:spcPts val="0"/>
              </a:spcAft>
              <a:defRPr/>
            </a:pPr>
            <a:r>
              <a:rPr lang="it-IT" b="1" u="sng" dirty="0">
                <a:solidFill>
                  <a:schemeClr val="accent2">
                    <a:lumMod val="75000"/>
                  </a:schemeClr>
                </a:solidFill>
                <a:latin typeface="+mn-lt"/>
              </a:rPr>
              <a:t>Notificazioni </a:t>
            </a:r>
            <a:r>
              <a:rPr lang="it-IT" b="1" u="sng" dirty="0">
                <a:solidFill>
                  <a:schemeClr val="accent3">
                    <a:lumMod val="60000"/>
                    <a:lumOff val="40000"/>
                  </a:schemeClr>
                </a:solidFill>
                <a:latin typeface="+mn-lt"/>
              </a:rPr>
              <a:t>   </a:t>
            </a:r>
            <a:endParaRPr kumimoji="1" lang="it-IT" i="1" u="sng" dirty="0">
              <a:solidFill>
                <a:srgbClr val="003366"/>
              </a:solidFill>
              <a:latin typeface="Trebuchet MS" pitchFamily="34" charset="0"/>
            </a:endParaRPr>
          </a:p>
        </p:txBody>
      </p:sp>
      <p:sp>
        <p:nvSpPr>
          <p:cNvPr id="14" name="Rectangle 5"/>
          <p:cNvSpPr>
            <a:spLocks noChangeArrowheads="1"/>
          </p:cNvSpPr>
          <p:nvPr/>
        </p:nvSpPr>
        <p:spPr bwMode="auto">
          <a:xfrm>
            <a:off x="1357313" y="5643563"/>
            <a:ext cx="2214562" cy="571500"/>
          </a:xfrm>
          <a:prstGeom prst="homePlate">
            <a:avLst>
              <a:gd name="adj" fmla="val 64195"/>
            </a:avLst>
          </a:prstGeom>
          <a:gradFill rotWithShape="1">
            <a:gsLst>
              <a:gs pos="0">
                <a:srgbClr val="FFFFFF"/>
              </a:gs>
              <a:gs pos="100000">
                <a:srgbClr val="CCCCFF">
                  <a:alpha val="50000"/>
                </a:srgbClr>
              </a:gs>
            </a:gsLst>
            <a:lin ang="0" scaled="1"/>
          </a:gradFill>
          <a:ln w="9525">
            <a:noFill/>
            <a:miter lim="800000"/>
            <a:headEnd/>
            <a:tailEnd/>
          </a:ln>
        </p:spPr>
        <p:txBody>
          <a:bodyPr wrap="none" lIns="72000" tIns="72000" rIns="0" bIns="0"/>
          <a:lstStyle/>
          <a:p>
            <a:pPr algn="r" fontAlgn="auto">
              <a:spcBef>
                <a:spcPts val="0"/>
              </a:spcBef>
              <a:spcAft>
                <a:spcPts val="0"/>
              </a:spcAft>
              <a:defRPr/>
            </a:pPr>
            <a:r>
              <a:rPr lang="it-IT" b="1" u="sng" dirty="0">
                <a:solidFill>
                  <a:schemeClr val="accent2">
                    <a:lumMod val="75000"/>
                  </a:schemeClr>
                </a:solidFill>
                <a:latin typeface="+mn-lt"/>
              </a:rPr>
              <a:t>Comunicazioni </a:t>
            </a:r>
            <a:endParaRPr kumimoji="1" lang="it-IT" i="1" dirty="0">
              <a:solidFill>
                <a:schemeClr val="accent2">
                  <a:lumMod val="75000"/>
                </a:schemeClr>
              </a:solidFill>
              <a:latin typeface="Trebuchet MS" pitchFamily="34" charset="0"/>
            </a:endParaRPr>
          </a:p>
        </p:txBody>
      </p:sp>
      <p:sp>
        <p:nvSpPr>
          <p:cNvPr id="55302" name="Rettangolo 15"/>
          <p:cNvSpPr>
            <a:spLocks noChangeArrowheads="1"/>
          </p:cNvSpPr>
          <p:nvPr/>
        </p:nvSpPr>
        <p:spPr bwMode="auto">
          <a:xfrm>
            <a:off x="3714750" y="4429125"/>
            <a:ext cx="4929188" cy="830263"/>
          </a:xfrm>
          <a:prstGeom prst="rect">
            <a:avLst/>
          </a:prstGeom>
          <a:noFill/>
          <a:ln w="9525">
            <a:noFill/>
            <a:miter lim="800000"/>
            <a:headEnd/>
            <a:tailEnd/>
          </a:ln>
        </p:spPr>
        <p:txBody>
          <a:bodyPr>
            <a:spAutoFit/>
          </a:bodyPr>
          <a:lstStyle/>
          <a:p>
            <a:pPr algn="just"/>
            <a:r>
              <a:rPr lang="it-IT" sz="1600">
                <a:latin typeface="Calibri" pitchFamily="34" charset="0"/>
              </a:rPr>
              <a:t>riguardano gli atti diretti a: interessato (indagato, imputato, condannato), difensori, periti e consulenti, parte offesa, parte civile, responsabile civile.</a:t>
            </a:r>
          </a:p>
        </p:txBody>
      </p:sp>
      <p:sp>
        <p:nvSpPr>
          <p:cNvPr id="55303" name="Rettangolo 18"/>
          <p:cNvSpPr>
            <a:spLocks noChangeArrowheads="1"/>
          </p:cNvSpPr>
          <p:nvPr/>
        </p:nvSpPr>
        <p:spPr bwMode="auto">
          <a:xfrm>
            <a:off x="3786188" y="5500688"/>
            <a:ext cx="4714875" cy="584200"/>
          </a:xfrm>
          <a:prstGeom prst="rect">
            <a:avLst/>
          </a:prstGeom>
          <a:noFill/>
          <a:ln w="9525">
            <a:noFill/>
            <a:miter lim="800000"/>
            <a:headEnd/>
            <a:tailEnd/>
          </a:ln>
        </p:spPr>
        <p:txBody>
          <a:bodyPr>
            <a:spAutoFit/>
          </a:bodyPr>
          <a:lstStyle/>
          <a:p>
            <a:pPr algn="just"/>
            <a:r>
              <a:rPr lang="it-IT" sz="1600">
                <a:latin typeface="Calibri" pitchFamily="34" charset="0"/>
              </a:rPr>
              <a:t>riguardano gli stessi atti ma nel flusso interno agli uffici giudiziari.</a:t>
            </a:r>
          </a:p>
        </p:txBody>
      </p:sp>
      <p:sp>
        <p:nvSpPr>
          <p:cNvPr id="10" name="Segnaposto numero diapositiva 9"/>
          <p:cNvSpPr>
            <a:spLocks noGrp="1"/>
          </p:cNvSpPr>
          <p:nvPr>
            <p:ph type="sldNum" sz="quarter" idx="12"/>
          </p:nvPr>
        </p:nvSpPr>
        <p:spPr/>
        <p:txBody>
          <a:bodyPr/>
          <a:lstStyle/>
          <a:p>
            <a:pPr>
              <a:defRPr/>
            </a:pPr>
            <a:fld id="{DC831934-8AB9-47A5-A9FE-1C9B12ADD8A2}" type="slidenum">
              <a:rPr lang="it-IT"/>
              <a:pPr>
                <a:defRPr/>
              </a:pPr>
              <a:t>24</a:t>
            </a:fld>
            <a:endParaRPr lang="it-IT"/>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pPr eaLnBrk="1" fontAlgn="auto" hangingPunct="1">
              <a:spcAft>
                <a:spcPts val="0"/>
              </a:spcAft>
              <a:defRPr/>
            </a:pPr>
            <a:r>
              <a:rPr lang="it-IT" sz="3200" dirty="0" smtClean="0">
                <a:solidFill>
                  <a:schemeClr val="accent1">
                    <a:lumMod val="75000"/>
                  </a:schemeClr>
                </a:solidFill>
              </a:rPr>
              <a:t>3. Contesto normativo</a:t>
            </a:r>
            <a:endParaRPr lang="it-IT" sz="3200" dirty="0">
              <a:solidFill>
                <a:schemeClr val="accent1">
                  <a:lumMod val="75000"/>
                </a:schemeClr>
              </a:solidFill>
            </a:endParaRPr>
          </a:p>
        </p:txBody>
      </p:sp>
      <p:sp>
        <p:nvSpPr>
          <p:cNvPr id="3" name="Segnaposto contenuto 2"/>
          <p:cNvSpPr>
            <a:spLocks noGrp="1"/>
          </p:cNvSpPr>
          <p:nvPr>
            <p:ph idx="1"/>
          </p:nvPr>
        </p:nvSpPr>
        <p:spPr>
          <a:xfrm>
            <a:off x="1285875" y="1989138"/>
            <a:ext cx="7497763" cy="4154487"/>
          </a:xfrm>
        </p:spPr>
        <p:txBody>
          <a:bodyPr rtlCol="0">
            <a:normAutofit/>
          </a:bodyPr>
          <a:lstStyle/>
          <a:p>
            <a:pPr eaLnBrk="1" fontAlgn="auto" hangingPunct="1">
              <a:spcAft>
                <a:spcPts val="0"/>
              </a:spcAft>
              <a:buFont typeface="Arial" pitchFamily="34" charset="0"/>
              <a:buNone/>
              <a:defRPr/>
            </a:pPr>
            <a:endParaRPr lang="it-IT" sz="1800" dirty="0" smtClean="0"/>
          </a:p>
          <a:p>
            <a:pPr marL="596646" indent="-514350" eaLnBrk="1" fontAlgn="auto" hangingPunct="1">
              <a:lnSpc>
                <a:spcPct val="150000"/>
              </a:lnSpc>
              <a:spcAft>
                <a:spcPts val="0"/>
              </a:spcAft>
              <a:buFont typeface="+mj-lt"/>
              <a:buAutoNum type="alphaLcParenR"/>
              <a:defRPr/>
            </a:pPr>
            <a:r>
              <a:rPr lang="it-IT" sz="2400" dirty="0" smtClean="0"/>
              <a:t>Decreto Legge n. 112 del 25 giugno 2008</a:t>
            </a:r>
          </a:p>
          <a:p>
            <a:pPr marL="596646" indent="-514350" eaLnBrk="1" fontAlgn="auto" hangingPunct="1">
              <a:lnSpc>
                <a:spcPct val="150000"/>
              </a:lnSpc>
              <a:spcAft>
                <a:spcPts val="0"/>
              </a:spcAft>
              <a:buFont typeface="+mj-lt"/>
              <a:buAutoNum type="alphaLcParenR"/>
              <a:defRPr/>
            </a:pPr>
            <a:r>
              <a:rPr lang="it-IT" sz="2400" dirty="0" smtClean="0"/>
              <a:t>Decreto Legge n. 193 del 29 dicembre 2009 art. 4  convertito con Legge del 22 febbraio 2010 n. 24 </a:t>
            </a:r>
          </a:p>
          <a:p>
            <a:pPr marL="596646" indent="-514350" eaLnBrk="1" fontAlgn="auto" hangingPunct="1">
              <a:lnSpc>
                <a:spcPct val="150000"/>
              </a:lnSpc>
              <a:spcAft>
                <a:spcPts val="0"/>
              </a:spcAft>
              <a:buFont typeface="+mj-lt"/>
              <a:buAutoNum type="alphaLcParenR"/>
              <a:defRPr/>
            </a:pPr>
            <a:r>
              <a:rPr lang="it-IT" sz="2400" dirty="0" smtClean="0"/>
              <a:t>Decreto Ministeriale n. 44 del 21 febbraio 2011</a:t>
            </a:r>
          </a:p>
          <a:p>
            <a:pPr marL="596646" indent="-514350" eaLnBrk="1" fontAlgn="auto" hangingPunct="1">
              <a:lnSpc>
                <a:spcPct val="150000"/>
              </a:lnSpc>
              <a:spcAft>
                <a:spcPts val="0"/>
              </a:spcAft>
              <a:buFont typeface="+mj-lt"/>
              <a:buAutoNum type="alphaLcParenR"/>
              <a:defRPr/>
            </a:pPr>
            <a:r>
              <a:rPr lang="it-IT" sz="2400" dirty="0" smtClean="0"/>
              <a:t>Decreto dirigenziale DGSIA</a:t>
            </a:r>
          </a:p>
          <a:p>
            <a:pPr marL="596646" indent="-514350" eaLnBrk="1" fontAlgn="auto" hangingPunct="1">
              <a:lnSpc>
                <a:spcPct val="150000"/>
              </a:lnSpc>
              <a:spcAft>
                <a:spcPts val="0"/>
              </a:spcAft>
              <a:buFont typeface="+mj-lt"/>
              <a:buAutoNum type="alphaLcParenR"/>
              <a:defRPr/>
            </a:pPr>
            <a:r>
              <a:rPr lang="it-IT" sz="2400" dirty="0" smtClean="0"/>
              <a:t>Decreto del Ministro di avvio del sistema</a:t>
            </a:r>
          </a:p>
          <a:p>
            <a:pPr marL="596646" indent="-514350" eaLnBrk="1" fontAlgn="auto" hangingPunct="1">
              <a:lnSpc>
                <a:spcPct val="150000"/>
              </a:lnSpc>
              <a:spcAft>
                <a:spcPts val="0"/>
              </a:spcAft>
              <a:buFont typeface="Arial" pitchFamily="34" charset="0"/>
              <a:buNone/>
              <a:defRPr/>
            </a:pPr>
            <a:endParaRPr lang="it-IT" sz="2400" dirty="0" smtClean="0"/>
          </a:p>
          <a:p>
            <a:pPr marL="596646" indent="-514350" eaLnBrk="1" fontAlgn="auto" hangingPunct="1">
              <a:lnSpc>
                <a:spcPct val="150000"/>
              </a:lnSpc>
              <a:spcAft>
                <a:spcPts val="0"/>
              </a:spcAft>
              <a:buFont typeface="+mj-lt"/>
              <a:buAutoNum type="alphaLcParenR"/>
              <a:defRPr/>
            </a:pPr>
            <a:endParaRPr lang="it-IT" sz="2400" dirty="0" smtClean="0"/>
          </a:p>
          <a:p>
            <a:pPr eaLnBrk="1" fontAlgn="auto" hangingPunct="1">
              <a:spcAft>
                <a:spcPts val="0"/>
              </a:spcAft>
              <a:buFont typeface="Arial" pitchFamily="34" charset="0"/>
              <a:buNone/>
              <a:defRPr/>
            </a:pPr>
            <a:endParaRPr lang="it-IT" dirty="0"/>
          </a:p>
        </p:txBody>
      </p:sp>
      <p:pic>
        <p:nvPicPr>
          <p:cNvPr id="57347" name="Picture 2" descr="http://www.adiantum.it/public/news/308201022518a.jpg"/>
          <p:cNvPicPr>
            <a:picLocks noChangeAspect="1" noChangeArrowheads="1"/>
          </p:cNvPicPr>
          <p:nvPr/>
        </p:nvPicPr>
        <p:blipFill>
          <a:blip r:embed="rId2"/>
          <a:srcRect/>
          <a:stretch>
            <a:fillRect/>
          </a:stretch>
        </p:blipFill>
        <p:spPr bwMode="auto">
          <a:xfrm>
            <a:off x="7000875" y="785813"/>
            <a:ext cx="1439863" cy="1104900"/>
          </a:xfrm>
          <a:prstGeom prst="rect">
            <a:avLst/>
          </a:prstGeom>
          <a:noFill/>
          <a:ln w="9525">
            <a:noFill/>
            <a:miter lim="800000"/>
            <a:headEnd/>
            <a:tailEnd/>
          </a:ln>
        </p:spPr>
      </p:pic>
      <p:sp>
        <p:nvSpPr>
          <p:cNvPr id="5" name="Segnaposto numero diapositiva 4"/>
          <p:cNvSpPr>
            <a:spLocks noGrp="1"/>
          </p:cNvSpPr>
          <p:nvPr>
            <p:ph type="sldNum" sz="quarter" idx="12"/>
          </p:nvPr>
        </p:nvSpPr>
        <p:spPr/>
        <p:txBody>
          <a:bodyPr/>
          <a:lstStyle/>
          <a:p>
            <a:pPr>
              <a:defRPr/>
            </a:pPr>
            <a:fld id="{6E376C90-4F1F-4321-9C45-90D489115DDE}" type="slidenum">
              <a:rPr lang="it-IT"/>
              <a:pPr>
                <a:defRPr/>
              </a:pPr>
              <a:t>25</a:t>
            </a:fld>
            <a:endParaRPr lang="it-IT"/>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49275" y="2349500"/>
            <a:ext cx="7848600" cy="3822700"/>
          </a:xfrm>
        </p:spPr>
        <p:txBody>
          <a:bodyPr rtlCol="0">
            <a:normAutofit fontScale="47500" lnSpcReduction="20000"/>
          </a:bodyPr>
          <a:lstStyle/>
          <a:p>
            <a:pPr marL="0" indent="0" algn="just" eaLnBrk="1" fontAlgn="auto" hangingPunct="1">
              <a:lnSpc>
                <a:spcPct val="120000"/>
              </a:lnSpc>
              <a:spcBef>
                <a:spcPts val="0"/>
              </a:spcBef>
              <a:spcAft>
                <a:spcPts val="0"/>
              </a:spcAft>
              <a:buFont typeface="Arial" pitchFamily="34" charset="0"/>
              <a:buNone/>
              <a:defRPr/>
            </a:pPr>
            <a:r>
              <a:rPr lang="it-IT" sz="5400" i="1" dirty="0"/>
              <a:t>Testo </a:t>
            </a:r>
            <a:r>
              <a:rPr lang="it-IT" sz="5400" i="1" dirty="0" smtClean="0"/>
              <a:t>originario</a:t>
            </a:r>
            <a:endParaRPr lang="it-IT" sz="5400" i="1" dirty="0"/>
          </a:p>
          <a:p>
            <a:pPr marL="0" indent="0" eaLnBrk="1" fontAlgn="auto" hangingPunct="1">
              <a:spcAft>
                <a:spcPts val="0"/>
              </a:spcAft>
              <a:buFont typeface="Arial" pitchFamily="34" charset="0"/>
              <a:buNone/>
              <a:defRPr/>
            </a:pPr>
            <a:endParaRPr lang="it-IT" sz="2800" dirty="0"/>
          </a:p>
          <a:p>
            <a:pPr marL="0" indent="0" algn="just" eaLnBrk="1" fontAlgn="auto" hangingPunct="1">
              <a:spcAft>
                <a:spcPts val="0"/>
              </a:spcAft>
              <a:buFont typeface="Arial" pitchFamily="34" charset="0"/>
              <a:buNone/>
              <a:defRPr/>
            </a:pPr>
            <a:r>
              <a:rPr lang="it-IT" sz="4800" b="1" dirty="0"/>
              <a:t>Comma 1</a:t>
            </a:r>
            <a:r>
              <a:rPr lang="it-IT" sz="4800" dirty="0"/>
              <a:t> - </a:t>
            </a:r>
            <a:r>
              <a:rPr lang="it-IT" sz="4200" dirty="0" smtClean="0"/>
              <a:t>A decorrere dalla data fissata con uno o più decreti del Ministro della giustizia, </a:t>
            </a:r>
            <a:r>
              <a:rPr lang="it-IT" sz="4200" b="1" dirty="0" smtClean="0"/>
              <a:t>le notificazioni e comunicazioni </a:t>
            </a:r>
            <a:r>
              <a:rPr lang="it-IT" sz="4200" dirty="0" smtClean="0"/>
              <a:t>di cui al primo comma dell'articolo 170 del codice di procedura civile, la notificazione di cui al primo comma dell'articolo 192 del codice di </a:t>
            </a:r>
            <a:r>
              <a:rPr lang="it-IT" sz="4200" b="1" dirty="0" smtClean="0"/>
              <a:t>procedura civile </a:t>
            </a:r>
            <a:r>
              <a:rPr lang="it-IT" sz="4200" dirty="0" smtClean="0"/>
              <a:t>e ogni altra comunicazione al consulente sono effettuate </a:t>
            </a:r>
            <a:r>
              <a:rPr lang="it-IT" sz="4200" b="1" dirty="0" smtClean="0"/>
              <a:t>per via telematica all'indirizzo elettronico </a:t>
            </a:r>
            <a:r>
              <a:rPr lang="it-IT" sz="4200" dirty="0" smtClean="0"/>
              <a:t>comunicato ai sensi dell'articolo 7 del decreto del Presidente della Repubblica 13 febbraio 2001, n.123, nel rispetto della normativa, anche regolamentare, relativa al processo telematico, concernente la sottoscrizione, la trasmissione e la ricezione dei documenti informatici.</a:t>
            </a:r>
            <a:endParaRPr lang="it-IT" sz="4200" dirty="0"/>
          </a:p>
        </p:txBody>
      </p:sp>
      <p:sp>
        <p:nvSpPr>
          <p:cNvPr id="4" name="Segnaposto contenuto 2"/>
          <p:cNvSpPr txBox="1">
            <a:spLocks/>
          </p:cNvSpPr>
          <p:nvPr/>
        </p:nvSpPr>
        <p:spPr>
          <a:xfrm>
            <a:off x="1187450" y="1484313"/>
            <a:ext cx="6572250" cy="785812"/>
          </a:xfrm>
          <a:prstGeom prst="rect">
            <a:avLst/>
          </a:prstGeom>
        </p:spPr>
        <p:txBody>
          <a:bodyPr>
            <a:normAutofit fontScale="25000" lnSpcReduction="20000"/>
          </a:bodyPr>
          <a:lstStyle/>
          <a:p>
            <a:pPr marL="365760" indent="-283464" fontAlgn="auto">
              <a:spcBef>
                <a:spcPts val="600"/>
              </a:spcBef>
              <a:spcAft>
                <a:spcPts val="0"/>
              </a:spcAft>
              <a:buClr>
                <a:schemeClr val="accent1"/>
              </a:buClr>
              <a:buSzPct val="80000"/>
              <a:buFont typeface="Wingdings 2"/>
              <a:buNone/>
              <a:defRPr/>
            </a:pPr>
            <a:r>
              <a:rPr lang="it-IT" sz="9600" dirty="0">
                <a:solidFill>
                  <a:schemeClr val="accent2">
                    <a:lumMod val="75000"/>
                  </a:schemeClr>
                </a:solidFill>
                <a:latin typeface="+mn-lt"/>
              </a:rPr>
              <a:t>Art. 51.</a:t>
            </a:r>
          </a:p>
          <a:p>
            <a:pPr marL="365760" indent="-283464" fontAlgn="auto">
              <a:spcBef>
                <a:spcPts val="600"/>
              </a:spcBef>
              <a:spcAft>
                <a:spcPts val="0"/>
              </a:spcAft>
              <a:buClr>
                <a:schemeClr val="accent1"/>
              </a:buClr>
              <a:buSzPct val="80000"/>
              <a:buFont typeface="Wingdings 2"/>
              <a:buNone/>
              <a:defRPr/>
            </a:pPr>
            <a:r>
              <a:rPr lang="it-IT" sz="9600" dirty="0">
                <a:solidFill>
                  <a:schemeClr val="accent2">
                    <a:lumMod val="75000"/>
                  </a:schemeClr>
                </a:solidFill>
                <a:latin typeface="+mn-lt"/>
              </a:rPr>
              <a:t>Comunicazioni e notificazioni per via telematica </a:t>
            </a: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p:txBody>
      </p:sp>
      <p:sp>
        <p:nvSpPr>
          <p:cNvPr id="5" name="Segnaposto numero diapositiva 4"/>
          <p:cNvSpPr>
            <a:spLocks noGrp="1"/>
          </p:cNvSpPr>
          <p:nvPr>
            <p:ph type="sldNum" sz="quarter" idx="12"/>
          </p:nvPr>
        </p:nvSpPr>
        <p:spPr/>
        <p:txBody>
          <a:bodyPr/>
          <a:lstStyle/>
          <a:p>
            <a:pPr>
              <a:defRPr/>
            </a:pPr>
            <a:fld id="{3561CA66-8B5F-428E-8A26-3F3A233E97A3}" type="slidenum">
              <a:rPr lang="it-IT"/>
              <a:pPr>
                <a:defRPr/>
              </a:pPr>
              <a:t>26</a:t>
            </a:fld>
            <a:endParaRPr lang="it-IT"/>
          </a:p>
        </p:txBody>
      </p:sp>
      <p:sp>
        <p:nvSpPr>
          <p:cNvPr id="58372" name="CasellaDiTesto 5"/>
          <p:cNvSpPr txBox="1">
            <a:spLocks noChangeArrowheads="1"/>
          </p:cNvSpPr>
          <p:nvPr/>
        </p:nvSpPr>
        <p:spPr bwMode="auto">
          <a:xfrm>
            <a:off x="4427538" y="2133600"/>
            <a:ext cx="3384550" cy="646113"/>
          </a:xfrm>
          <a:prstGeom prst="rect">
            <a:avLst/>
          </a:prstGeom>
          <a:noFill/>
          <a:ln w="9525">
            <a:noFill/>
            <a:miter lim="800000"/>
            <a:headEnd/>
            <a:tailEnd/>
          </a:ln>
        </p:spPr>
        <p:txBody>
          <a:bodyPr>
            <a:spAutoFit/>
          </a:bodyPr>
          <a:lstStyle/>
          <a:p>
            <a:r>
              <a:rPr lang="it-IT">
                <a:latin typeface="Calibri" pitchFamily="34" charset="0"/>
              </a:rPr>
              <a:t> </a:t>
            </a:r>
          </a:p>
          <a:p>
            <a:pPr algn="just"/>
            <a:endParaRPr lang="it-IT" i="1">
              <a:latin typeface="Calibri" pitchFamily="34" charset="0"/>
            </a:endParaRPr>
          </a:p>
        </p:txBody>
      </p:sp>
      <p:sp>
        <p:nvSpPr>
          <p:cNvPr id="7" name="Titolo 3"/>
          <p:cNvSpPr>
            <a:spLocks noGrp="1"/>
          </p:cNvSpPr>
          <p:nvPr>
            <p:ph type="title"/>
          </p:nvPr>
        </p:nvSpPr>
        <p:spPr>
          <a:xfrm>
            <a:off x="857250" y="428625"/>
            <a:ext cx="7497763" cy="1143000"/>
          </a:xfrm>
        </p:spPr>
        <p:txBody>
          <a:bodyPr rtlCol="0">
            <a:normAutofit/>
          </a:bodyPr>
          <a:lstStyle/>
          <a:p>
            <a:pPr algn="l" eaLnBrk="1" fontAlgn="auto" hangingPunct="1">
              <a:spcAft>
                <a:spcPts val="0"/>
              </a:spcAft>
              <a:defRPr/>
            </a:pPr>
            <a:r>
              <a:rPr lang="it-IT" sz="2800" dirty="0" smtClean="0">
                <a:solidFill>
                  <a:schemeClr val="accent1">
                    <a:lumMod val="75000"/>
                  </a:schemeClr>
                </a:solidFill>
              </a:rPr>
              <a:t>b) </a:t>
            </a:r>
            <a:r>
              <a:rPr lang="it-IT" sz="2800" spc="-100" dirty="0" smtClean="0">
                <a:solidFill>
                  <a:schemeClr val="accent1">
                    <a:lumMod val="75000"/>
                  </a:schemeClr>
                </a:solidFill>
              </a:rPr>
              <a:t>Decreto Legge n. 112 del 225 giugno 2008  </a:t>
            </a:r>
            <a:r>
              <a:rPr lang="it-IT" sz="2800" dirty="0" smtClean="0">
                <a:solidFill>
                  <a:schemeClr val="accent1">
                    <a:lumMod val="75000"/>
                  </a:schemeClr>
                </a:solidFill>
              </a:rPr>
              <a:t>convertito con Legge n.133 del 6 agosto 2008</a:t>
            </a:r>
            <a:endParaRPr lang="it-IT" sz="28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9750" y="974725"/>
            <a:ext cx="7848600" cy="5191125"/>
          </a:xfrm>
        </p:spPr>
        <p:txBody>
          <a:bodyPr rtlCol="0">
            <a:normAutofit fontScale="40000" lnSpcReduction="20000"/>
          </a:bodyPr>
          <a:lstStyle/>
          <a:p>
            <a:pPr marL="0" indent="0" algn="just" eaLnBrk="1" fontAlgn="auto" hangingPunct="1">
              <a:lnSpc>
                <a:spcPct val="120000"/>
              </a:lnSpc>
              <a:spcBef>
                <a:spcPts val="0"/>
              </a:spcBef>
              <a:spcAft>
                <a:spcPts val="0"/>
              </a:spcAft>
              <a:buFont typeface="Arial" pitchFamily="34" charset="0"/>
              <a:buNone/>
              <a:defRPr/>
            </a:pPr>
            <a:r>
              <a:rPr lang="it-IT" sz="6000" i="1" dirty="0" smtClean="0"/>
              <a:t>Testo modificato con DL 193/2009</a:t>
            </a:r>
          </a:p>
          <a:p>
            <a:pPr marL="0" indent="0" eaLnBrk="1" fontAlgn="auto" hangingPunct="1">
              <a:spcAft>
                <a:spcPts val="0"/>
              </a:spcAft>
              <a:buFont typeface="Arial" pitchFamily="34" charset="0"/>
              <a:buNone/>
              <a:defRPr/>
            </a:pPr>
            <a:endParaRPr lang="it-IT" dirty="0"/>
          </a:p>
          <a:p>
            <a:pPr marL="0" indent="0" algn="just" eaLnBrk="1" fontAlgn="auto" hangingPunct="1">
              <a:spcAft>
                <a:spcPts val="0"/>
              </a:spcAft>
              <a:buFont typeface="Arial" pitchFamily="34" charset="0"/>
              <a:buNone/>
              <a:defRPr/>
            </a:pPr>
            <a:r>
              <a:rPr lang="it-IT" sz="5000" b="1" dirty="0" smtClean="0"/>
              <a:t>Comma 1</a:t>
            </a:r>
            <a:r>
              <a:rPr lang="it-IT" sz="5000" dirty="0" smtClean="0"/>
              <a:t> - A decorrere dal quindicesimo giorno successivo a quello della pubblicazione nella Gazzetta Ufficiale della Repubblica italiana dei decreti di cui al comma 2, negli uffici giudiziari indicati negli stessi decreti, le notificazioni e le comunicazioni di cui al primo comma dell'articolo 170 del codice di procedura civile, la notificazione di cui al primo comma dell'articolo 192 del codice di procedura civile e ogni altra comunicazione al consulente sono effettuate per via telematica all'indirizzo di posta elettronica certificata di cui all'articolo 16 del decreto-legge 29 novembre 2008, n.185, convertito, con modificazioni, dalla legge 28 gennaio 2009, n.2. Allo stesso modo si procede per le notificazioni e le comunicazioni previste dal regio decreto 16 marzo 1942, n.267, e per le notificazioni a persona diversa dall'imputato a norma degli articoli 148, comma 2-bis, 149, 150 e 151, comma 2, del codice di procedura penale. La notificazione o comunicazione che contiene dati sensibili </a:t>
            </a:r>
            <a:r>
              <a:rPr lang="it-IT" sz="5000" dirty="0"/>
              <a:t>è</a:t>
            </a:r>
            <a:r>
              <a:rPr lang="it-IT" sz="5000" dirty="0" smtClean="0"/>
              <a:t> effettuata solo per estratto con contestuale messa a disposizione, sul sito internet individuato dall'amministrazione, dell'atto integrale cui il destinatario accede mediante gli strumenti di cui all'articolo 64 del decreto legislativo 7 marzo 2005, n.82</a:t>
            </a:r>
            <a:r>
              <a:rPr lang="it-IT" sz="5000" dirty="0"/>
              <a:t>.</a:t>
            </a:r>
          </a:p>
        </p:txBody>
      </p:sp>
      <p:sp>
        <p:nvSpPr>
          <p:cNvPr id="4" name="Segnaposto contenuto 2"/>
          <p:cNvSpPr txBox="1">
            <a:spLocks/>
          </p:cNvSpPr>
          <p:nvPr/>
        </p:nvSpPr>
        <p:spPr>
          <a:xfrm>
            <a:off x="1187450" y="188913"/>
            <a:ext cx="6572250" cy="785812"/>
          </a:xfrm>
          <a:prstGeom prst="rect">
            <a:avLst/>
          </a:prstGeom>
        </p:spPr>
        <p:txBody>
          <a:bodyPr>
            <a:normAutofit fontScale="25000" lnSpcReduction="20000"/>
          </a:bodyPr>
          <a:lstStyle/>
          <a:p>
            <a:pPr marL="365760" indent="-283464" fontAlgn="auto">
              <a:spcBef>
                <a:spcPts val="600"/>
              </a:spcBef>
              <a:spcAft>
                <a:spcPts val="0"/>
              </a:spcAft>
              <a:buClr>
                <a:schemeClr val="accent1"/>
              </a:buClr>
              <a:buSzPct val="80000"/>
              <a:buFont typeface="Wingdings 2"/>
              <a:buNone/>
              <a:defRPr/>
            </a:pPr>
            <a:r>
              <a:rPr lang="it-IT" sz="9600" dirty="0">
                <a:solidFill>
                  <a:schemeClr val="accent2">
                    <a:lumMod val="75000"/>
                  </a:schemeClr>
                </a:solidFill>
                <a:latin typeface="+mn-lt"/>
              </a:rPr>
              <a:t>Art. 51.</a:t>
            </a:r>
          </a:p>
          <a:p>
            <a:pPr marL="365760" indent="-283464" fontAlgn="auto">
              <a:spcBef>
                <a:spcPts val="600"/>
              </a:spcBef>
              <a:spcAft>
                <a:spcPts val="0"/>
              </a:spcAft>
              <a:buClr>
                <a:schemeClr val="accent1"/>
              </a:buClr>
              <a:buSzPct val="80000"/>
              <a:buFont typeface="Wingdings 2"/>
              <a:buNone/>
              <a:defRPr/>
            </a:pPr>
            <a:r>
              <a:rPr lang="it-IT" sz="9600" dirty="0">
                <a:solidFill>
                  <a:schemeClr val="accent2">
                    <a:lumMod val="75000"/>
                  </a:schemeClr>
                </a:solidFill>
                <a:latin typeface="+mn-lt"/>
              </a:rPr>
              <a:t>Comunicazioni e notificazioni per via telematica </a:t>
            </a: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p:txBody>
      </p:sp>
      <p:sp>
        <p:nvSpPr>
          <p:cNvPr id="5" name="Segnaposto numero diapositiva 4"/>
          <p:cNvSpPr>
            <a:spLocks noGrp="1"/>
          </p:cNvSpPr>
          <p:nvPr>
            <p:ph type="sldNum" sz="quarter" idx="12"/>
          </p:nvPr>
        </p:nvSpPr>
        <p:spPr/>
        <p:txBody>
          <a:bodyPr/>
          <a:lstStyle/>
          <a:p>
            <a:pPr>
              <a:defRPr/>
            </a:pPr>
            <a:fld id="{E54422C3-90E5-4EB2-B3DE-00A8CEE4059A}" type="slidenum">
              <a:rPr lang="it-IT"/>
              <a:pPr>
                <a:defRPr/>
              </a:pPr>
              <a:t>27</a:t>
            </a:fld>
            <a:endParaRPr lang="it-IT"/>
          </a:p>
        </p:txBody>
      </p:sp>
      <p:sp>
        <p:nvSpPr>
          <p:cNvPr id="60420" name="CasellaDiTesto 5"/>
          <p:cNvSpPr txBox="1">
            <a:spLocks noChangeArrowheads="1"/>
          </p:cNvSpPr>
          <p:nvPr/>
        </p:nvSpPr>
        <p:spPr bwMode="auto">
          <a:xfrm>
            <a:off x="4427538" y="2133600"/>
            <a:ext cx="3384550" cy="646113"/>
          </a:xfrm>
          <a:prstGeom prst="rect">
            <a:avLst/>
          </a:prstGeom>
          <a:noFill/>
          <a:ln w="9525">
            <a:noFill/>
            <a:miter lim="800000"/>
            <a:headEnd/>
            <a:tailEnd/>
          </a:ln>
        </p:spPr>
        <p:txBody>
          <a:bodyPr>
            <a:spAutoFit/>
          </a:bodyPr>
          <a:lstStyle/>
          <a:p>
            <a:r>
              <a:rPr lang="it-IT">
                <a:latin typeface="Calibri" pitchFamily="34" charset="0"/>
              </a:rPr>
              <a:t> </a:t>
            </a:r>
          </a:p>
          <a:p>
            <a:pPr algn="just"/>
            <a:endParaRPr lang="it-IT" i="1">
              <a:latin typeface="Calibri"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857250" y="428625"/>
            <a:ext cx="7497763" cy="1143000"/>
          </a:xfrm>
        </p:spPr>
        <p:txBody>
          <a:bodyPr rtlCol="0">
            <a:normAutofit fontScale="90000"/>
          </a:bodyPr>
          <a:lstStyle/>
          <a:p>
            <a:pPr algn="l" eaLnBrk="1" fontAlgn="auto" hangingPunct="1">
              <a:spcAft>
                <a:spcPts val="0"/>
              </a:spcAft>
              <a:defRPr/>
            </a:pPr>
            <a:r>
              <a:rPr lang="it-IT" sz="3100" dirty="0" smtClean="0">
                <a:solidFill>
                  <a:schemeClr val="accent1">
                    <a:lumMod val="75000"/>
                  </a:schemeClr>
                </a:solidFill>
              </a:rPr>
              <a:t/>
            </a:r>
            <a:br>
              <a:rPr lang="it-IT" sz="3100" dirty="0" smtClean="0">
                <a:solidFill>
                  <a:schemeClr val="accent1">
                    <a:lumMod val="75000"/>
                  </a:schemeClr>
                </a:solidFill>
              </a:rPr>
            </a:br>
            <a:r>
              <a:rPr lang="it-IT" sz="3100" dirty="0" smtClean="0">
                <a:solidFill>
                  <a:schemeClr val="accent1">
                    <a:lumMod val="75000"/>
                  </a:schemeClr>
                </a:solidFill>
              </a:rPr>
              <a:t>b) </a:t>
            </a:r>
            <a:r>
              <a:rPr lang="it-IT" sz="3100" spc="-100" dirty="0" smtClean="0">
                <a:solidFill>
                  <a:schemeClr val="accent1">
                    <a:lumMod val="75000"/>
                  </a:schemeClr>
                </a:solidFill>
              </a:rPr>
              <a:t>Decreto Legge n. 193 del 29 dicembre 2009  </a:t>
            </a:r>
            <a:r>
              <a:rPr lang="it-IT" sz="3100" dirty="0" smtClean="0">
                <a:solidFill>
                  <a:schemeClr val="accent1">
                    <a:lumMod val="75000"/>
                  </a:schemeClr>
                </a:solidFill>
              </a:rPr>
              <a:t>convertito con Legge del 22 febbraio 2010 n. 24 </a:t>
            </a:r>
            <a:r>
              <a:rPr lang="it-IT" sz="3200" dirty="0" smtClean="0"/>
              <a:t/>
            </a:r>
            <a:br>
              <a:rPr lang="it-IT" sz="3200" dirty="0" smtClean="0"/>
            </a:br>
            <a:endParaRPr lang="it-IT" sz="3200" dirty="0"/>
          </a:p>
        </p:txBody>
      </p:sp>
      <p:sp>
        <p:nvSpPr>
          <p:cNvPr id="5" name="Rettangolo 4"/>
          <p:cNvSpPr/>
          <p:nvPr/>
        </p:nvSpPr>
        <p:spPr>
          <a:xfrm>
            <a:off x="500063" y="2286000"/>
            <a:ext cx="7929562" cy="1938338"/>
          </a:xfrm>
          <a:prstGeom prst="rect">
            <a:avLst/>
          </a:prstGeom>
        </p:spPr>
        <p:txBody>
          <a:bodyPr>
            <a:spAutoFit/>
          </a:bodyPr>
          <a:lstStyle/>
          <a:p>
            <a:pPr algn="just" fontAlgn="auto">
              <a:spcBef>
                <a:spcPts val="0"/>
              </a:spcBef>
              <a:spcAft>
                <a:spcPts val="0"/>
              </a:spcAft>
              <a:defRPr/>
            </a:pPr>
            <a:r>
              <a:rPr lang="it-IT" sz="2000" b="1" dirty="0">
                <a:latin typeface="+mn-lt"/>
              </a:rPr>
              <a:t>Comma 2 </a:t>
            </a:r>
            <a:r>
              <a:rPr lang="it-IT" sz="2000" dirty="0">
                <a:latin typeface="+mn-lt"/>
              </a:rPr>
              <a:t>- </a:t>
            </a:r>
            <a:r>
              <a:rPr lang="it-IT" sz="2000" u="sng" dirty="0">
                <a:solidFill>
                  <a:schemeClr val="accent2">
                    <a:lumMod val="75000"/>
                  </a:schemeClr>
                </a:solidFill>
                <a:latin typeface="+mn-lt"/>
              </a:rPr>
              <a:t>Nel processo civile </a:t>
            </a:r>
            <a:r>
              <a:rPr lang="it-IT" sz="2000" dirty="0">
                <a:latin typeface="+mn-lt"/>
              </a:rPr>
              <a:t>e nel </a:t>
            </a:r>
            <a:r>
              <a:rPr lang="it-IT" sz="2000" b="1" u="sng" dirty="0">
                <a:solidFill>
                  <a:schemeClr val="accent2">
                    <a:lumMod val="75000"/>
                  </a:schemeClr>
                </a:solidFill>
                <a:latin typeface="+mn-lt"/>
              </a:rPr>
              <a:t>processo penale, </a:t>
            </a:r>
            <a:r>
              <a:rPr lang="it-IT" sz="2000" dirty="0">
                <a:latin typeface="+mn-lt"/>
              </a:rPr>
              <a:t>tutte le </a:t>
            </a:r>
            <a:r>
              <a:rPr lang="it-IT" sz="2000" u="sng" dirty="0">
                <a:solidFill>
                  <a:schemeClr val="accent2">
                    <a:lumMod val="75000"/>
                  </a:schemeClr>
                </a:solidFill>
                <a:latin typeface="+mn-lt"/>
              </a:rPr>
              <a:t>comunicazioni e notificazioni per via telematica si effettuano, </a:t>
            </a:r>
            <a:r>
              <a:rPr lang="it-IT" sz="2000" dirty="0">
                <a:latin typeface="+mn-lt"/>
              </a:rPr>
              <a:t>mediante </a:t>
            </a:r>
            <a:r>
              <a:rPr lang="it-IT" sz="2000" u="sng" dirty="0">
                <a:solidFill>
                  <a:schemeClr val="accent2">
                    <a:lumMod val="75000"/>
                  </a:schemeClr>
                </a:solidFill>
                <a:latin typeface="+mn-lt"/>
              </a:rPr>
              <a:t>posta elettronica certificata, </a:t>
            </a:r>
            <a:r>
              <a:rPr lang="it-IT" sz="2000" dirty="0">
                <a:latin typeface="+mn-lt"/>
              </a:rPr>
              <a:t>ai sensi del decreto legislativo 7 marzo 2005, n. 82, e successive modificazioni, del decreto del Presidente della Repubblica 11 febbraio 2005, n. 68, e delle regole tecniche stabilite con i decreti previsti dal comma 1. “</a:t>
            </a:r>
          </a:p>
        </p:txBody>
      </p:sp>
      <p:sp>
        <p:nvSpPr>
          <p:cNvPr id="7" name="Segnaposto contenuto 2"/>
          <p:cNvSpPr txBox="1">
            <a:spLocks/>
          </p:cNvSpPr>
          <p:nvPr/>
        </p:nvSpPr>
        <p:spPr>
          <a:xfrm>
            <a:off x="1571625" y="1357313"/>
            <a:ext cx="6854825" cy="785812"/>
          </a:xfrm>
          <a:prstGeom prst="rect">
            <a:avLst/>
          </a:prstGeom>
        </p:spPr>
        <p:txBody>
          <a:bodyPr>
            <a:normAutofit fontScale="77500" lnSpcReduction="20000"/>
          </a:bodyPr>
          <a:lstStyle/>
          <a:p>
            <a:pPr marL="365760" indent="-283464" fontAlgn="auto">
              <a:spcBef>
                <a:spcPts val="600"/>
              </a:spcBef>
              <a:spcAft>
                <a:spcPts val="0"/>
              </a:spcAft>
              <a:buClr>
                <a:schemeClr val="accent1"/>
              </a:buClr>
              <a:buSzPct val="80000"/>
              <a:buFont typeface="Wingdings 2"/>
              <a:buNone/>
              <a:defRPr/>
            </a:pPr>
            <a:r>
              <a:rPr lang="it-IT" sz="7200" dirty="0">
                <a:latin typeface="+mn-lt"/>
              </a:rPr>
              <a:t>	</a:t>
            </a:r>
            <a:r>
              <a:rPr lang="it-IT" sz="3100" dirty="0">
                <a:solidFill>
                  <a:schemeClr val="accent2">
                    <a:lumMod val="75000"/>
                  </a:schemeClr>
                </a:solidFill>
                <a:latin typeface="+mn-lt"/>
              </a:rPr>
              <a:t>Art. 4.</a:t>
            </a: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a:p>
            <a:pPr marL="365760" indent="-283464" fontAlgn="auto">
              <a:spcBef>
                <a:spcPts val="600"/>
              </a:spcBef>
              <a:spcAft>
                <a:spcPts val="0"/>
              </a:spcAft>
              <a:buClr>
                <a:schemeClr val="accent1"/>
              </a:buClr>
              <a:buSzPct val="80000"/>
              <a:buFont typeface="Wingdings 2"/>
              <a:buNone/>
              <a:defRPr/>
            </a:pPr>
            <a:endParaRPr lang="it-IT" sz="3200" dirty="0">
              <a:latin typeface="+mn-lt"/>
            </a:endParaRPr>
          </a:p>
        </p:txBody>
      </p:sp>
      <p:sp>
        <p:nvSpPr>
          <p:cNvPr id="6" name="Segnaposto numero diapositiva 5"/>
          <p:cNvSpPr>
            <a:spLocks noGrp="1"/>
          </p:cNvSpPr>
          <p:nvPr>
            <p:ph type="sldNum" sz="quarter" idx="12"/>
          </p:nvPr>
        </p:nvSpPr>
        <p:spPr/>
        <p:txBody>
          <a:bodyPr/>
          <a:lstStyle/>
          <a:p>
            <a:pPr>
              <a:defRPr/>
            </a:pPr>
            <a:fld id="{6E643C30-B9B9-4079-831A-2559F6446400}" type="slidenum">
              <a:rPr lang="it-IT"/>
              <a:pPr>
                <a:defRPr/>
              </a:pPr>
              <a:t>28</a:t>
            </a:fld>
            <a:endParaRPr lang="it-IT"/>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p:cNvSpPr>
            <a:spLocks noGrp="1"/>
          </p:cNvSpPr>
          <p:nvPr>
            <p:ph type="title"/>
          </p:nvPr>
        </p:nvSpPr>
        <p:spPr>
          <a:xfrm>
            <a:off x="457200" y="333375"/>
            <a:ext cx="8229600" cy="1084263"/>
          </a:xfrm>
        </p:spPr>
        <p:txBody>
          <a:bodyPr rtlCol="0">
            <a:normAutofit fontScale="90000"/>
          </a:bodyPr>
          <a:lstStyle/>
          <a:p>
            <a:pPr marL="365760" indent="-283464" eaLnBrk="1" fontAlgn="auto" hangingPunct="1">
              <a:spcBef>
                <a:spcPts val="600"/>
              </a:spcBef>
              <a:spcAft>
                <a:spcPts val="0"/>
              </a:spcAft>
              <a:defRPr/>
            </a:pPr>
            <a:r>
              <a:rPr lang="it-IT" dirty="0" smtClean="0">
                <a:solidFill>
                  <a:schemeClr val="accent2">
                    <a:lumMod val="75000"/>
                  </a:schemeClr>
                </a:solidFill>
              </a:rPr>
              <a:t/>
            </a:r>
            <a:br>
              <a:rPr lang="it-IT" dirty="0" smtClean="0">
                <a:solidFill>
                  <a:schemeClr val="accent2">
                    <a:lumMod val="75000"/>
                  </a:schemeClr>
                </a:solidFill>
              </a:rPr>
            </a:br>
            <a:endParaRPr lang="it-IT" dirty="0"/>
          </a:p>
        </p:txBody>
      </p:sp>
      <p:sp>
        <p:nvSpPr>
          <p:cNvPr id="7" name="Segnaposto contenuto 6"/>
          <p:cNvSpPr>
            <a:spLocks noGrp="1"/>
          </p:cNvSpPr>
          <p:nvPr>
            <p:ph idx="1"/>
          </p:nvPr>
        </p:nvSpPr>
        <p:spPr>
          <a:xfrm>
            <a:off x="428625" y="785813"/>
            <a:ext cx="8229600" cy="5572125"/>
          </a:xfrm>
        </p:spPr>
        <p:txBody>
          <a:bodyPr rtlCol="0">
            <a:noAutofit/>
          </a:bodyPr>
          <a:lstStyle/>
          <a:p>
            <a:pPr marL="0" indent="0" algn="just" eaLnBrk="1" fontAlgn="auto" hangingPunct="1">
              <a:lnSpc>
                <a:spcPct val="120000"/>
              </a:lnSpc>
              <a:spcBef>
                <a:spcPts val="0"/>
              </a:spcBef>
              <a:spcAft>
                <a:spcPts val="0"/>
              </a:spcAft>
              <a:buFont typeface="Arial" pitchFamily="34" charset="0"/>
              <a:buNone/>
              <a:defRPr/>
            </a:pPr>
            <a:r>
              <a:rPr lang="it-IT" sz="2000" b="1" dirty="0" smtClean="0"/>
              <a:t>Comma 3 </a:t>
            </a:r>
            <a:r>
              <a:rPr lang="it-IT" sz="1800" b="1" dirty="0" smtClean="0"/>
              <a:t>– </a:t>
            </a:r>
            <a:r>
              <a:rPr lang="it-IT" sz="1800" dirty="0" smtClean="0"/>
              <a:t>A decorrere dal quindicesimo giorno successivo a quello della pubblicazione nella Gazzetta Ufficiale della Repubblica italiana dei </a:t>
            </a:r>
            <a:r>
              <a:rPr lang="it-IT" sz="1800" dirty="0" smtClean="0">
                <a:solidFill>
                  <a:schemeClr val="accent2">
                    <a:lumMod val="75000"/>
                  </a:schemeClr>
                </a:solidFill>
              </a:rPr>
              <a:t>decreti di cui al comma 2</a:t>
            </a:r>
            <a:r>
              <a:rPr lang="it-IT" sz="1800" dirty="0" smtClean="0"/>
              <a:t>, negli uffici giudiziari indicati negli stessi decreti, le notificazioni e le comunicazioni di cui al primo comma dell'articolo 170 del codice di procedura civile, la notificazione di cui al primo comma dell'articolo 192 del codice di procedura civile e ogni altra comunicazione al consulente sono effettuate per via telematica all'indirizzo di posta elettronica certificata di cui all'articolo 16 del decreto-legge 29 novembre 2008, n. 185, convertito, con modificazioni, dalla legge 28 gennaio 2009, n</a:t>
            </a:r>
            <a:r>
              <a:rPr lang="it-IT" sz="1800" b="1" dirty="0" smtClean="0">
                <a:solidFill>
                  <a:schemeClr val="accent2">
                    <a:lumMod val="75000"/>
                  </a:schemeClr>
                </a:solidFill>
              </a:rPr>
              <a:t>. 2. Allo stesso modo si procede per le notificazioni e le comunicazioni previste dal regio decreto 16 marzo 1942, n. 267, e per le notificazioni a persona diversa dall'imputato a norma degli articoli 148, comma 2-bis, 149, 150 e 151, comma 2, del codice di procedura penale. </a:t>
            </a:r>
            <a:r>
              <a:rPr lang="it-IT" sz="1800" dirty="0" smtClean="0"/>
              <a:t>La notificazione o comunicazione che contiene dati sensibili e' effettuata solo per estratto con contestuale messa a disposizione, sul sito internet individuato dall'amministrazione, dell'atto integrale cui il destinatario accede mediante gli strumenti di cui all'articolo 64 del decreto legislativo 7 marzo 2005, n. 82. </a:t>
            </a:r>
          </a:p>
        </p:txBody>
      </p:sp>
      <p:sp>
        <p:nvSpPr>
          <p:cNvPr id="4" name="Segnaposto numero diapositiva 3"/>
          <p:cNvSpPr>
            <a:spLocks noGrp="1"/>
          </p:cNvSpPr>
          <p:nvPr>
            <p:ph type="sldNum" sz="quarter" idx="12"/>
          </p:nvPr>
        </p:nvSpPr>
        <p:spPr/>
        <p:txBody>
          <a:bodyPr/>
          <a:lstStyle/>
          <a:p>
            <a:pPr>
              <a:defRPr/>
            </a:pPr>
            <a:fld id="{F4CAF7C9-3899-4426-ABFE-60E4DCAAD562}" type="slidenum">
              <a:rPr lang="it-IT"/>
              <a:pPr>
                <a:defRPr/>
              </a:pPr>
              <a:t>29</a:t>
            </a:fld>
            <a:endParaRPr lang="it-IT"/>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egnaposto contenuto 2"/>
          <p:cNvSpPr>
            <a:spLocks noGrp="1"/>
          </p:cNvSpPr>
          <p:nvPr>
            <p:ph idx="1"/>
          </p:nvPr>
        </p:nvSpPr>
        <p:spPr>
          <a:xfrm>
            <a:off x="395288" y="1701800"/>
            <a:ext cx="8401050" cy="4584700"/>
          </a:xfrm>
        </p:spPr>
        <p:txBody>
          <a:bodyPr/>
          <a:lstStyle/>
          <a:p>
            <a:pPr algn="just" eaLnBrk="1" hangingPunct="1">
              <a:spcBef>
                <a:spcPct val="0"/>
              </a:spcBef>
              <a:buFont typeface="Arial" charset="0"/>
              <a:buNone/>
            </a:pPr>
            <a:endParaRPr lang="it-IT" sz="400" smtClean="0">
              <a:ea typeface="ＭＳ Ｐゴシック"/>
              <a:cs typeface="ＭＳ Ｐゴシック"/>
            </a:endParaRPr>
          </a:p>
          <a:p>
            <a:pPr lvl="1" algn="just" eaLnBrk="1" hangingPunct="1">
              <a:spcBef>
                <a:spcPct val="0"/>
              </a:spcBef>
              <a:buFont typeface="Arial" charset="0"/>
              <a:buNone/>
            </a:pPr>
            <a:endParaRPr lang="it-IT" sz="800" b="1" smtClean="0">
              <a:solidFill>
                <a:schemeClr val="accent1"/>
              </a:solidFill>
              <a:ea typeface="ＭＳ Ｐゴシック"/>
              <a:cs typeface="ＭＳ Ｐゴシック"/>
            </a:endParaRPr>
          </a:p>
          <a:p>
            <a:pPr algn="just" eaLnBrk="1" hangingPunct="1">
              <a:spcBef>
                <a:spcPct val="0"/>
              </a:spcBef>
              <a:buFont typeface="Arial" charset="0"/>
              <a:buBlip>
                <a:blip r:embed="rId3"/>
              </a:buBlip>
            </a:pPr>
            <a:r>
              <a:rPr lang="it-IT" sz="2000" b="1" smtClean="0">
                <a:solidFill>
                  <a:schemeClr val="accent1"/>
                </a:solidFill>
                <a:ea typeface="ＭＳ Ｐゴシック"/>
                <a:cs typeface="ＭＳ Ｐゴシック"/>
              </a:rPr>
              <a:t>Obiettivi:</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ridurre i tempi del processo e dell’</a:t>
            </a:r>
            <a:r>
              <a:rPr lang="it-IT" altLang="ja-JP" sz="2000" b="1" smtClean="0">
                <a:solidFill>
                  <a:schemeClr val="accent1"/>
                </a:solidFill>
                <a:cs typeface="ＭＳ Ｐゴシック"/>
              </a:rPr>
              <a:t>erogazione dei servizi accessori</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facilitare il lavoro dei magistrati e degli operatori della Giustizia</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ridurre i costi di gestione e funzionamento amministrativo</a:t>
            </a:r>
            <a:endParaRPr lang="it-IT" altLang="ja-JP" sz="2000" b="1" smtClean="0">
              <a:solidFill>
                <a:schemeClr val="accent1"/>
              </a:solidFill>
              <a:cs typeface="ＭＳ Ｐゴシック"/>
            </a:endParaRP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liberare risorse umane preziose da attività digitalizzabili </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semplificare la fruizione dei servizi da parte di cittadini e imprese</a:t>
            </a:r>
          </a:p>
          <a:p>
            <a:pPr lvl="1" algn="just" eaLnBrk="1" hangingPunct="1">
              <a:spcBef>
                <a:spcPct val="0"/>
              </a:spcBef>
              <a:buFont typeface="Arial" charset="0"/>
              <a:buNone/>
            </a:pPr>
            <a:endParaRPr lang="it-IT" sz="2000" b="1" smtClean="0">
              <a:solidFill>
                <a:schemeClr val="accent1"/>
              </a:solidFill>
              <a:ea typeface="ＭＳ Ｐゴシック"/>
              <a:cs typeface="ＭＳ Ｐゴシック"/>
            </a:endParaRPr>
          </a:p>
          <a:p>
            <a:pPr algn="just" eaLnBrk="1" hangingPunct="1">
              <a:spcBef>
                <a:spcPct val="0"/>
              </a:spcBef>
              <a:buFont typeface="Arial" charset="0"/>
              <a:buBlip>
                <a:blip r:embed="rId3"/>
              </a:buBlip>
            </a:pPr>
            <a:r>
              <a:rPr lang="it-IT" sz="2000" b="1" smtClean="0">
                <a:ea typeface="ＭＳ Ｐゴシック"/>
                <a:cs typeface="ＭＳ Ｐゴシック"/>
              </a:rPr>
              <a:t> </a:t>
            </a:r>
            <a:r>
              <a:rPr lang="it-IT" sz="2000" b="1" smtClean="0">
                <a:solidFill>
                  <a:schemeClr val="accent1"/>
                </a:solidFill>
                <a:ea typeface="ＭＳ Ｐゴシック"/>
                <a:cs typeface="ＭＳ Ｐゴシック"/>
              </a:rPr>
              <a:t>Linee di intervento:</a:t>
            </a:r>
          </a:p>
          <a:p>
            <a:pPr algn="just" eaLnBrk="1" hangingPunct="1">
              <a:spcBef>
                <a:spcPct val="0"/>
              </a:spcBef>
              <a:buFont typeface="Arial" charset="0"/>
              <a:buNone/>
            </a:pPr>
            <a:r>
              <a:rPr lang="it-IT" sz="2000" b="1" smtClean="0">
                <a:solidFill>
                  <a:schemeClr val="accent1"/>
                </a:solidFill>
                <a:ea typeface="ＭＳ Ｐゴシック"/>
                <a:cs typeface="ＭＳ Ｐゴシック"/>
              </a:rPr>
              <a:t>	</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digitalizzazione di atti</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notifiche on line</a:t>
            </a:r>
          </a:p>
          <a:p>
            <a:pPr lvl="1" algn="just" eaLnBrk="1" hangingPunct="1">
              <a:spcBef>
                <a:spcPct val="0"/>
              </a:spcBef>
              <a:buFont typeface="Arial" charset="0"/>
              <a:buBlip>
                <a:blip r:embed="rId4"/>
              </a:buBlip>
            </a:pPr>
            <a:r>
              <a:rPr lang="it-IT" sz="2000" b="1" smtClean="0">
                <a:solidFill>
                  <a:schemeClr val="accent1"/>
                </a:solidFill>
                <a:ea typeface="ＭＳ Ｐゴシック"/>
                <a:cs typeface="ＭＳ Ｐゴシック"/>
              </a:rPr>
              <a:t>pagamenti on line</a:t>
            </a:r>
          </a:p>
        </p:txBody>
      </p:sp>
      <p:sp>
        <p:nvSpPr>
          <p:cNvPr id="18434"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F30FE9-C58A-46C6-A862-FB0B4E73785F}" type="slidenum">
              <a:rPr lang="it-IT">
                <a:solidFill>
                  <a:srgbClr val="898989"/>
                </a:solidFill>
                <a:ea typeface="ＭＳ Ｐゴシック"/>
                <a:cs typeface="ＭＳ Ｐゴシック"/>
              </a:rPr>
              <a:pPr fontAlgn="base">
                <a:spcBef>
                  <a:spcPct val="0"/>
                </a:spcBef>
                <a:spcAft>
                  <a:spcPct val="0"/>
                </a:spcAft>
                <a:defRPr/>
              </a:pPr>
              <a:t>3</a:t>
            </a:fld>
            <a:endParaRPr lang="it-IT">
              <a:solidFill>
                <a:srgbClr val="898989"/>
              </a:solidFill>
              <a:ea typeface="ＭＳ Ｐゴシック"/>
              <a:cs typeface="ＭＳ Ｐゴシック"/>
            </a:endParaRPr>
          </a:p>
        </p:txBody>
      </p:sp>
      <p:pic>
        <p:nvPicPr>
          <p:cNvPr id="18435" name="Picture 13" descr="Segue.jpg"/>
          <p:cNvPicPr>
            <a:picLocks noChangeAspect="1"/>
          </p:cNvPicPr>
          <p:nvPr/>
        </p:nvPicPr>
        <p:blipFill>
          <a:blip r:embed="rId5"/>
          <a:srcRect/>
          <a:stretch>
            <a:fillRect/>
          </a:stretch>
        </p:blipFill>
        <p:spPr bwMode="auto">
          <a:xfrm>
            <a:off x="214313" y="333375"/>
            <a:ext cx="8715375" cy="1143000"/>
          </a:xfrm>
          <a:prstGeom prst="rect">
            <a:avLst/>
          </a:prstGeom>
          <a:noFill/>
          <a:ln w="9525">
            <a:noFill/>
            <a:miter lim="800000"/>
            <a:headEnd/>
            <a:tailEnd/>
          </a:ln>
        </p:spPr>
      </p:pic>
      <p:sp>
        <p:nvSpPr>
          <p:cNvPr id="18436" name="Titolo 1"/>
          <p:cNvSpPr txBox="1">
            <a:spLocks/>
          </p:cNvSpPr>
          <p:nvPr/>
        </p:nvSpPr>
        <p:spPr bwMode="auto">
          <a:xfrm>
            <a:off x="1143000" y="404813"/>
            <a:ext cx="7586663" cy="785812"/>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a:p>
            <a:r>
              <a:rPr lang="it-IT" sz="2000" b="1">
                <a:solidFill>
                  <a:schemeClr val="tx2"/>
                </a:solidFill>
                <a:latin typeface="Calibri" pitchFamily="34" charset="0"/>
                <a:ea typeface="ＭＳ Ｐゴシック"/>
                <a:cs typeface="ＭＳ Ｐゴシック"/>
              </a:rPr>
              <a:t>Sintesi</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6"/>
          <p:cNvSpPr>
            <a:spLocks noGrp="1"/>
          </p:cNvSpPr>
          <p:nvPr>
            <p:ph type="sldNum" sz="quarter" idx="12"/>
          </p:nvPr>
        </p:nvSpPr>
        <p:spPr/>
        <p:txBody>
          <a:bodyPr/>
          <a:lstStyle/>
          <a:p>
            <a:pPr>
              <a:defRPr/>
            </a:pPr>
            <a:fld id="{EAD72C36-0F8C-44D9-B73B-A929F467B140}" type="slidenum">
              <a:rPr lang="it-IT"/>
              <a:pPr>
                <a:defRPr/>
              </a:pPr>
              <a:t>30</a:t>
            </a:fld>
            <a:endParaRPr lang="it-IT"/>
          </a:p>
        </p:txBody>
      </p:sp>
      <p:sp>
        <p:nvSpPr>
          <p:cNvPr id="2" name="Titolo 1"/>
          <p:cNvSpPr>
            <a:spLocks noGrp="1"/>
          </p:cNvSpPr>
          <p:nvPr>
            <p:ph type="title" idx="4294967295"/>
          </p:nvPr>
        </p:nvSpPr>
        <p:spPr>
          <a:xfrm>
            <a:off x="1243013" y="214313"/>
            <a:ext cx="7432675" cy="1054100"/>
          </a:xfrm>
        </p:spPr>
        <p:txBody>
          <a:bodyPr rtlCol="0">
            <a:noAutofit/>
          </a:bodyPr>
          <a:lstStyle/>
          <a:p>
            <a:pPr algn="l" eaLnBrk="1" fontAlgn="auto" hangingPunct="1">
              <a:spcAft>
                <a:spcPts val="0"/>
              </a:spcAft>
              <a:defRPr/>
            </a:pPr>
            <a:r>
              <a:rPr lang="it-IT" sz="2800" dirty="0" smtClean="0">
                <a:solidFill>
                  <a:schemeClr val="accent1">
                    <a:lumMod val="75000"/>
                  </a:schemeClr>
                </a:solidFill>
              </a:rPr>
              <a:t/>
            </a:r>
            <a:br>
              <a:rPr lang="it-IT" sz="2800" dirty="0" smtClean="0">
                <a:solidFill>
                  <a:schemeClr val="accent1">
                    <a:lumMod val="75000"/>
                  </a:schemeClr>
                </a:solidFill>
              </a:rPr>
            </a:br>
            <a:r>
              <a:rPr lang="it-IT" sz="2800" dirty="0" smtClean="0">
                <a:solidFill>
                  <a:schemeClr val="accent1">
                    <a:lumMod val="75000"/>
                  </a:schemeClr>
                </a:solidFill>
              </a:rPr>
              <a:t>c</a:t>
            </a:r>
            <a:r>
              <a:rPr lang="it-IT" sz="2800" spc="-100" dirty="0" smtClean="0">
                <a:solidFill>
                  <a:schemeClr val="accent1">
                    <a:lumMod val="75000"/>
                  </a:schemeClr>
                </a:solidFill>
              </a:rPr>
              <a:t>) Decreto Ministeriale n. 44 del 21 febbraio 2011</a:t>
            </a:r>
            <a:br>
              <a:rPr lang="it-IT" sz="2800" spc="-100" dirty="0" smtClean="0">
                <a:solidFill>
                  <a:schemeClr val="accent1">
                    <a:lumMod val="75000"/>
                  </a:schemeClr>
                </a:solidFill>
              </a:rPr>
            </a:br>
            <a:endParaRPr lang="it-IT" sz="2800" spc="-100" dirty="0" smtClean="0">
              <a:solidFill>
                <a:schemeClr val="accent1">
                  <a:lumMod val="75000"/>
                </a:schemeClr>
              </a:solidFill>
            </a:endParaRPr>
          </a:p>
        </p:txBody>
      </p:sp>
      <p:sp>
        <p:nvSpPr>
          <p:cNvPr id="64515" name="Rettangolo 2"/>
          <p:cNvSpPr>
            <a:spLocks noChangeArrowheads="1"/>
          </p:cNvSpPr>
          <p:nvPr/>
        </p:nvSpPr>
        <p:spPr bwMode="auto">
          <a:xfrm>
            <a:off x="714375" y="1214438"/>
            <a:ext cx="7745413" cy="1754187"/>
          </a:xfrm>
          <a:prstGeom prst="rect">
            <a:avLst/>
          </a:prstGeom>
          <a:noFill/>
          <a:ln w="9525">
            <a:noFill/>
            <a:miter lim="800000"/>
            <a:headEnd/>
            <a:tailEnd/>
          </a:ln>
        </p:spPr>
        <p:txBody>
          <a:bodyPr>
            <a:spAutoFit/>
          </a:bodyPr>
          <a:lstStyle/>
          <a:p>
            <a:pPr algn="just"/>
            <a:r>
              <a:rPr lang="it-IT">
                <a:latin typeface="Calibri" pitchFamily="34" charset="0"/>
              </a:rPr>
              <a:t>Il regolamento individua le regole tecniche per l'adozione, nel processo civile e nel processo penale, delle tecnologie dell'informazione e della comunicazione, in attuazione dei principi previsti dal decreto legislativo 7 marzo 2005, n. 82, e successive modificazioni ed ai  sensi  dell'articolo  4,  commi  1   e   2,   del decreto-legge 29 dicembre 2009, n. 193,  convertito  nella  legge  22 febbraio 2010 n. 24. </a:t>
            </a:r>
          </a:p>
        </p:txBody>
      </p:sp>
      <p:sp>
        <p:nvSpPr>
          <p:cNvPr id="8" name="Titolo 1"/>
          <p:cNvSpPr txBox="1">
            <a:spLocks/>
          </p:cNvSpPr>
          <p:nvPr/>
        </p:nvSpPr>
        <p:spPr>
          <a:xfrm>
            <a:off x="785813" y="3143250"/>
            <a:ext cx="7786687" cy="1785938"/>
          </a:xfrm>
          <a:prstGeom prst="rect">
            <a:avLst/>
          </a:prstGeom>
        </p:spPr>
        <p:txBody>
          <a:bodyPr anchor="ctr"/>
          <a:lstStyle/>
          <a:p>
            <a:pPr fontAlgn="auto">
              <a:spcAft>
                <a:spcPts val="0"/>
              </a:spcAft>
              <a:defRPr/>
            </a:pPr>
            <a:r>
              <a:rPr lang="it-IT" sz="2800" spc="-100" dirty="0">
                <a:solidFill>
                  <a:schemeClr val="accent1">
                    <a:lumMod val="75000"/>
                  </a:schemeClr>
                </a:solidFill>
                <a:latin typeface="+mj-lt"/>
                <a:ea typeface="+mj-ea"/>
                <a:cs typeface="+mj-cs"/>
              </a:rPr>
              <a:t>      </a:t>
            </a:r>
          </a:p>
          <a:p>
            <a:pPr fontAlgn="auto">
              <a:spcAft>
                <a:spcPts val="0"/>
              </a:spcAft>
              <a:defRPr/>
            </a:pPr>
            <a:r>
              <a:rPr lang="it-IT" sz="2800" spc="-100" dirty="0">
                <a:solidFill>
                  <a:schemeClr val="accent1">
                    <a:lumMod val="75000"/>
                  </a:schemeClr>
                </a:solidFill>
                <a:latin typeface="+mj-lt"/>
                <a:ea typeface="+mj-ea"/>
                <a:cs typeface="+mj-cs"/>
              </a:rPr>
              <a:t>      </a:t>
            </a:r>
          </a:p>
          <a:p>
            <a:pPr fontAlgn="auto">
              <a:spcAft>
                <a:spcPts val="0"/>
              </a:spcAft>
              <a:defRPr/>
            </a:pPr>
            <a:r>
              <a:rPr lang="it-IT" sz="2800" spc="-100" dirty="0">
                <a:solidFill>
                  <a:schemeClr val="accent1">
                    <a:lumMod val="75000"/>
                  </a:schemeClr>
                </a:solidFill>
                <a:latin typeface="+mj-lt"/>
                <a:ea typeface="+mj-ea"/>
                <a:cs typeface="+mj-cs"/>
              </a:rPr>
              <a:t>      d) Decreto dirigenziale DGSIA</a:t>
            </a:r>
          </a:p>
          <a:p>
            <a:pPr fontAlgn="auto">
              <a:spcAft>
                <a:spcPts val="0"/>
              </a:spcAft>
              <a:defRPr/>
            </a:pPr>
            <a:endParaRPr lang="it-IT" dirty="0">
              <a:latin typeface="+mn-lt"/>
            </a:endParaRPr>
          </a:p>
          <a:p>
            <a:pPr algn="just" fontAlgn="auto">
              <a:spcAft>
                <a:spcPts val="0"/>
              </a:spcAft>
              <a:defRPr/>
            </a:pPr>
            <a:r>
              <a:rPr lang="it-IT" dirty="0">
                <a:latin typeface="+mn-lt"/>
              </a:rPr>
              <a:t>Provvedimento 18 luglio 2011 - Specifiche tecniche previste dall'art. 34, c.1, del regolamento concernente le regole tecniche per l'adozione nel processo civile e nel processo penale delle tecnologie dell'informazione e della comunicazione, in attuazione dei principi previsti dal </a:t>
            </a:r>
            <a:r>
              <a:rPr lang="it-IT" dirty="0" err="1">
                <a:latin typeface="+mn-lt"/>
              </a:rPr>
              <a:t>D.lgs</a:t>
            </a:r>
            <a:r>
              <a:rPr lang="it-IT" dirty="0">
                <a:latin typeface="+mn-lt"/>
              </a:rPr>
              <a:t> 82/2005 e successive modificazioni, ai sensi dell’articolo 4, commi 1 e 2, del Dl 193/2009, convertito nella legge 24/2010</a:t>
            </a:r>
          </a:p>
          <a:p>
            <a:pPr fontAlgn="auto">
              <a:spcAft>
                <a:spcPts val="0"/>
              </a:spcAft>
              <a:defRPr/>
            </a:pPr>
            <a:endParaRPr lang="it-IT" sz="2800" spc="-100" dirty="0">
              <a:solidFill>
                <a:schemeClr val="accent1">
                  <a:lumMod val="75000"/>
                </a:schemeClr>
              </a:solidFill>
              <a:latin typeface="+mn-lt"/>
              <a:ea typeface="+mj-ea"/>
              <a:cs typeface="+mj-cs"/>
            </a:endParaRPr>
          </a:p>
        </p:txBody>
      </p:sp>
      <p:sp>
        <p:nvSpPr>
          <p:cNvPr id="9" name="Titolo 1"/>
          <p:cNvSpPr txBox="1">
            <a:spLocks/>
          </p:cNvSpPr>
          <p:nvPr/>
        </p:nvSpPr>
        <p:spPr>
          <a:xfrm>
            <a:off x="1143000" y="5072063"/>
            <a:ext cx="7289800" cy="1079500"/>
          </a:xfrm>
          <a:prstGeom prst="rect">
            <a:avLst/>
          </a:prstGeom>
        </p:spPr>
        <p:txBody>
          <a:bodyPr anchor="ctr"/>
          <a:lstStyle/>
          <a:p>
            <a:pPr fontAlgn="auto">
              <a:spcAft>
                <a:spcPts val="0"/>
              </a:spcAft>
              <a:defRPr/>
            </a:pPr>
            <a:endParaRPr lang="it-IT" sz="2800" dirty="0">
              <a:solidFill>
                <a:schemeClr val="accent1">
                  <a:lumMod val="75000"/>
                </a:schemeClr>
              </a:solidFill>
              <a:latin typeface="+mj-lt"/>
              <a:ea typeface="+mj-ea"/>
              <a:cs typeface="+mj-cs"/>
            </a:endParaRPr>
          </a:p>
          <a:p>
            <a:pPr fontAlgn="auto">
              <a:spcAft>
                <a:spcPts val="0"/>
              </a:spcAft>
              <a:defRPr/>
            </a:pPr>
            <a:r>
              <a:rPr lang="it-IT" sz="2800" dirty="0">
                <a:solidFill>
                  <a:schemeClr val="accent1">
                    <a:lumMod val="75000"/>
                  </a:schemeClr>
                </a:solidFill>
                <a:latin typeface="+mj-lt"/>
                <a:ea typeface="+mj-ea"/>
                <a:cs typeface="+mj-cs"/>
              </a:rPr>
              <a:t>e</a:t>
            </a:r>
            <a:r>
              <a:rPr lang="it-IT" sz="2800" spc="-100" dirty="0">
                <a:solidFill>
                  <a:schemeClr val="accent1">
                    <a:lumMod val="75000"/>
                  </a:schemeClr>
                </a:solidFill>
                <a:latin typeface="+mj-lt"/>
                <a:ea typeface="+mj-ea"/>
                <a:cs typeface="+mj-cs"/>
              </a:rPr>
              <a:t>) Decreto del Ministro di avvio del sistema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57250" y="274638"/>
            <a:ext cx="7829550" cy="1143000"/>
          </a:xfrm>
        </p:spPr>
        <p:txBody>
          <a:bodyPr rtlCol="0">
            <a:normAutofit fontScale="90000"/>
          </a:bodyPr>
          <a:lstStyle/>
          <a:p>
            <a:pPr eaLnBrk="1" fontAlgn="auto" hangingPunct="1">
              <a:spcAft>
                <a:spcPts val="0"/>
              </a:spcAft>
              <a:defRPr/>
            </a:pPr>
            <a:r>
              <a:rPr lang="it-IT" sz="3200" dirty="0" smtClean="0">
                <a:solidFill>
                  <a:schemeClr val="accent1">
                    <a:lumMod val="75000"/>
                  </a:schemeClr>
                </a:solidFill>
              </a:rPr>
              <a:t>4. Contesto attuale</a:t>
            </a:r>
            <a:br>
              <a:rPr lang="it-IT" sz="3200" dirty="0" smtClean="0">
                <a:solidFill>
                  <a:schemeClr val="accent1">
                    <a:lumMod val="75000"/>
                  </a:schemeClr>
                </a:solidFill>
              </a:rPr>
            </a:br>
            <a:r>
              <a:rPr lang="it-IT" sz="3200" dirty="0" smtClean="0">
                <a:solidFill>
                  <a:schemeClr val="accent1">
                    <a:lumMod val="75000"/>
                  </a:schemeClr>
                </a:solidFill>
              </a:rPr>
              <a:t/>
            </a:r>
            <a:br>
              <a:rPr lang="it-IT" sz="3200" dirty="0" smtClean="0">
                <a:solidFill>
                  <a:schemeClr val="accent1">
                    <a:lumMod val="75000"/>
                  </a:schemeClr>
                </a:solidFill>
              </a:rPr>
            </a:br>
            <a:r>
              <a:rPr lang="it-IT" sz="3200" dirty="0" smtClean="0">
                <a:solidFill>
                  <a:schemeClr val="accent1">
                    <a:lumMod val="75000"/>
                  </a:schemeClr>
                </a:solidFill>
              </a:rPr>
              <a:t>a) Attori</a:t>
            </a:r>
            <a:endParaRPr lang="it-IT" sz="3200" dirty="0"/>
          </a:p>
        </p:txBody>
      </p:sp>
      <p:sp>
        <p:nvSpPr>
          <p:cNvPr id="65538" name="Segnaposto contenuto 2"/>
          <p:cNvSpPr>
            <a:spLocks noGrp="1"/>
          </p:cNvSpPr>
          <p:nvPr>
            <p:ph idx="1"/>
          </p:nvPr>
        </p:nvSpPr>
        <p:spPr>
          <a:xfrm>
            <a:off x="1428750" y="3286125"/>
            <a:ext cx="7505700" cy="2962275"/>
          </a:xfrm>
        </p:spPr>
        <p:txBody>
          <a:bodyPr/>
          <a:lstStyle/>
          <a:p>
            <a:pPr eaLnBrk="1" hangingPunct="1"/>
            <a:endParaRPr lang="it-IT" smtClean="0"/>
          </a:p>
          <a:p>
            <a:pPr eaLnBrk="1" hangingPunct="1"/>
            <a:endParaRPr lang="it-IT" smtClean="0"/>
          </a:p>
          <a:p>
            <a:pPr eaLnBrk="1" hangingPunct="1"/>
            <a:endParaRPr lang="it-IT" smtClean="0"/>
          </a:p>
        </p:txBody>
      </p:sp>
      <p:sp>
        <p:nvSpPr>
          <p:cNvPr id="5" name="Rettangolo arrotondato 4"/>
          <p:cNvSpPr/>
          <p:nvPr/>
        </p:nvSpPr>
        <p:spPr>
          <a:xfrm>
            <a:off x="1500166" y="2000240"/>
            <a:ext cx="6429420" cy="1143008"/>
          </a:xfrm>
          <a:prstGeom prst="roundRect">
            <a:avLst/>
          </a:prstGeom>
          <a:ln/>
        </p:spPr>
        <p:style>
          <a:lnRef idx="0">
            <a:schemeClr val="accent1"/>
          </a:lnRef>
          <a:fillRef idx="3">
            <a:schemeClr val="accent1"/>
          </a:fillRef>
          <a:effectRef idx="3">
            <a:schemeClr val="accent1"/>
          </a:effectRef>
          <a:fontRef idx="minor">
            <a:schemeClr val="lt1"/>
          </a:fontRef>
        </p:style>
        <p:txBody>
          <a:bodyPr anchor="ctr"/>
          <a:lstStyle/>
          <a:p>
            <a:pPr algn="just" fontAlgn="auto">
              <a:spcBef>
                <a:spcPts val="0"/>
              </a:spcBef>
              <a:spcAft>
                <a:spcPts val="0"/>
              </a:spcAft>
              <a:defRPr/>
            </a:pPr>
            <a:r>
              <a:rPr lang="it-IT" dirty="0">
                <a:solidFill>
                  <a:schemeClr val="bg1"/>
                </a:solidFill>
              </a:rPr>
              <a:t>Notificare o comunicare un atto è il risultato di una serie di attività che vede coinvolti diversi soggetti:</a:t>
            </a:r>
          </a:p>
        </p:txBody>
      </p:sp>
      <p:sp>
        <p:nvSpPr>
          <p:cNvPr id="8" name="Freccia a destra 7"/>
          <p:cNvSpPr/>
          <p:nvPr/>
        </p:nvSpPr>
        <p:spPr>
          <a:xfrm>
            <a:off x="2285984" y="4929198"/>
            <a:ext cx="978408" cy="484632"/>
          </a:xfrm>
          <a:prstGeom prst="rightArrow">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it-IT"/>
          </a:p>
        </p:txBody>
      </p:sp>
      <p:sp>
        <p:nvSpPr>
          <p:cNvPr id="10" name="Rettangolo arrotondato 9"/>
          <p:cNvSpPr/>
          <p:nvPr/>
        </p:nvSpPr>
        <p:spPr>
          <a:xfrm>
            <a:off x="4071934" y="3500438"/>
            <a:ext cx="3786214" cy="3000396"/>
          </a:xfrm>
          <a:prstGeom prst="roundRect">
            <a:avLst/>
          </a:prstGeom>
          <a:ln/>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buFont typeface="Wingdings" pitchFamily="2" charset="2"/>
              <a:buChar char="q"/>
              <a:defRPr/>
            </a:pPr>
            <a:r>
              <a:rPr lang="it-IT" sz="1600" dirty="0">
                <a:solidFill>
                  <a:schemeClr val="bg1"/>
                </a:solidFill>
              </a:rPr>
              <a:t>    MAGISTRATO</a:t>
            </a:r>
          </a:p>
          <a:p>
            <a:pPr fontAlgn="auto">
              <a:spcBef>
                <a:spcPts val="0"/>
              </a:spcBef>
              <a:spcAft>
                <a:spcPts val="0"/>
              </a:spcAft>
              <a:buFont typeface="Wingdings" pitchFamily="2" charset="2"/>
              <a:buChar char="q"/>
              <a:defRPr/>
            </a:pPr>
            <a:r>
              <a:rPr lang="it-IT" sz="1600" dirty="0">
                <a:solidFill>
                  <a:schemeClr val="bg1"/>
                </a:solidFill>
              </a:rPr>
              <a:t>    CANCELLIERE</a:t>
            </a:r>
          </a:p>
          <a:p>
            <a:pPr fontAlgn="auto">
              <a:spcBef>
                <a:spcPts val="0"/>
              </a:spcBef>
              <a:spcAft>
                <a:spcPts val="0"/>
              </a:spcAft>
              <a:buFont typeface="Wingdings" pitchFamily="2" charset="2"/>
              <a:buChar char="q"/>
              <a:defRPr/>
            </a:pPr>
            <a:r>
              <a:rPr lang="it-IT" sz="1600" dirty="0">
                <a:solidFill>
                  <a:schemeClr val="bg1"/>
                </a:solidFill>
              </a:rPr>
              <a:t>    UFFICIALE GIUDIZIARIO</a:t>
            </a:r>
          </a:p>
          <a:p>
            <a:pPr fontAlgn="auto">
              <a:spcBef>
                <a:spcPts val="0"/>
              </a:spcBef>
              <a:spcAft>
                <a:spcPts val="0"/>
              </a:spcAft>
              <a:buFont typeface="Wingdings" pitchFamily="2" charset="2"/>
              <a:buChar char="q"/>
              <a:defRPr/>
            </a:pPr>
            <a:r>
              <a:rPr lang="it-IT" sz="1600" dirty="0">
                <a:solidFill>
                  <a:schemeClr val="bg1"/>
                </a:solidFill>
              </a:rPr>
              <a:t>    ALTRO UFFICIO GIUDIZIARIO</a:t>
            </a:r>
          </a:p>
          <a:p>
            <a:pPr fontAlgn="auto">
              <a:spcBef>
                <a:spcPts val="0"/>
              </a:spcBef>
              <a:spcAft>
                <a:spcPts val="0"/>
              </a:spcAft>
              <a:buFont typeface="Wingdings" pitchFamily="2" charset="2"/>
              <a:buChar char="q"/>
              <a:defRPr/>
            </a:pPr>
            <a:r>
              <a:rPr lang="it-IT" sz="1600" dirty="0">
                <a:solidFill>
                  <a:schemeClr val="bg1"/>
                </a:solidFill>
              </a:rPr>
              <a:t>    AVVOCATO</a:t>
            </a:r>
          </a:p>
          <a:p>
            <a:pPr fontAlgn="auto">
              <a:spcBef>
                <a:spcPts val="0"/>
              </a:spcBef>
              <a:spcAft>
                <a:spcPts val="0"/>
              </a:spcAft>
              <a:buFont typeface="Wingdings" pitchFamily="2" charset="2"/>
              <a:buChar char="q"/>
              <a:defRPr/>
            </a:pPr>
            <a:r>
              <a:rPr lang="it-IT" sz="1600" dirty="0">
                <a:solidFill>
                  <a:schemeClr val="bg1"/>
                </a:solidFill>
              </a:rPr>
              <a:t>    INTERESSATO (indagato,  imputato, condannato)</a:t>
            </a:r>
          </a:p>
          <a:p>
            <a:pPr lvl="1" algn="ctr" fontAlgn="auto">
              <a:spcBef>
                <a:spcPts val="0"/>
              </a:spcBef>
              <a:spcAft>
                <a:spcPts val="0"/>
              </a:spcAft>
              <a:defRPr/>
            </a:pPr>
            <a:endParaRPr lang="it-IT" dirty="0">
              <a:solidFill>
                <a:schemeClr val="tx1"/>
              </a:solidFill>
            </a:endParaRPr>
          </a:p>
        </p:txBody>
      </p:sp>
      <p:sp>
        <p:nvSpPr>
          <p:cNvPr id="7" name="Segnaposto numero diapositiva 6"/>
          <p:cNvSpPr>
            <a:spLocks noGrp="1"/>
          </p:cNvSpPr>
          <p:nvPr>
            <p:ph type="sldNum" sz="quarter" idx="12"/>
          </p:nvPr>
        </p:nvSpPr>
        <p:spPr/>
        <p:txBody>
          <a:bodyPr/>
          <a:lstStyle/>
          <a:p>
            <a:pPr>
              <a:defRPr/>
            </a:pPr>
            <a:fld id="{8C9A9192-A900-4C50-B750-E18C4549FE45}" type="slidenum">
              <a:rPr lang="it-IT"/>
              <a:pPr>
                <a:defRPr/>
              </a:pPr>
              <a:t>31</a:t>
            </a:fld>
            <a:endParaRPr lang="it-IT"/>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1500" y="357188"/>
            <a:ext cx="8229600" cy="1143000"/>
          </a:xfrm>
        </p:spPr>
        <p:txBody>
          <a:bodyPr rtlCol="0">
            <a:normAutofit/>
          </a:bodyPr>
          <a:lstStyle/>
          <a:p>
            <a:pPr eaLnBrk="1" fontAlgn="auto" hangingPunct="1">
              <a:spcAft>
                <a:spcPts val="0"/>
              </a:spcAft>
              <a:defRPr/>
            </a:pPr>
            <a:r>
              <a:rPr lang="it-IT" sz="2900" dirty="0" smtClean="0">
                <a:solidFill>
                  <a:schemeClr val="accent1">
                    <a:lumMod val="75000"/>
                  </a:schemeClr>
                </a:solidFill>
              </a:rPr>
              <a:t>b) Flusso cartaceo </a:t>
            </a:r>
            <a:endParaRPr lang="it-IT" sz="2900" dirty="0"/>
          </a:p>
        </p:txBody>
      </p:sp>
      <p:grpSp>
        <p:nvGrpSpPr>
          <p:cNvPr id="3" name="Group 106"/>
          <p:cNvGrpSpPr>
            <a:grpSpLocks/>
          </p:cNvGrpSpPr>
          <p:nvPr/>
        </p:nvGrpSpPr>
        <p:grpSpPr bwMode="auto">
          <a:xfrm>
            <a:off x="3286125" y="3143250"/>
            <a:ext cx="1285875" cy="1352550"/>
            <a:chOff x="2174849" y="2853743"/>
            <a:chExt cx="1360359" cy="1175756"/>
          </a:xfrm>
        </p:grpSpPr>
        <p:pic>
          <p:nvPicPr>
            <p:cNvPr id="66587" name="Picture 38" descr="j0432621"/>
            <p:cNvPicPr>
              <a:picLocks noChangeAspect="1" noChangeArrowheads="1"/>
            </p:cNvPicPr>
            <p:nvPr/>
          </p:nvPicPr>
          <p:blipFill>
            <a:blip r:embed="rId3"/>
            <a:srcRect/>
            <a:stretch>
              <a:fillRect/>
            </a:stretch>
          </p:blipFill>
          <p:spPr bwMode="auto">
            <a:xfrm>
              <a:off x="2232048" y="2853743"/>
              <a:ext cx="849705" cy="849705"/>
            </a:xfrm>
            <a:prstGeom prst="rect">
              <a:avLst/>
            </a:prstGeom>
            <a:noFill/>
            <a:ln w="9525">
              <a:noFill/>
              <a:miter lim="800000"/>
              <a:headEnd/>
              <a:tailEnd/>
            </a:ln>
          </p:spPr>
        </p:pic>
        <p:sp>
          <p:nvSpPr>
            <p:cNvPr id="7" name="TextBox 22"/>
            <p:cNvSpPr txBox="1">
              <a:spLocks noChangeArrowheads="1"/>
            </p:cNvSpPr>
            <p:nvPr/>
          </p:nvSpPr>
          <p:spPr bwMode="auto">
            <a:xfrm>
              <a:off x="2174849" y="3707961"/>
              <a:ext cx="1360359" cy="321538"/>
            </a:xfrm>
            <a:prstGeom prst="rect">
              <a:avLst/>
            </a:prstGeom>
            <a:noFill/>
            <a:ln w="9525">
              <a:noFill/>
              <a:miter lim="800000"/>
              <a:headEnd/>
              <a:tailEnd/>
            </a:ln>
          </p:spPr>
          <p:txBody>
            <a:bodyPr>
              <a:spAutoFit/>
            </a:bodyPr>
            <a:lstStyle/>
            <a:p>
              <a:pPr indent="-88900" fontAlgn="auto">
                <a:spcBef>
                  <a:spcPct val="20000"/>
                </a:spcBef>
                <a:spcAft>
                  <a:spcPts val="0"/>
                </a:spcAft>
                <a:buSzPct val="100000"/>
                <a:buFont typeface="Wingdings" pitchFamily="2" charset="2"/>
                <a:buNone/>
                <a:defRPr/>
              </a:pPr>
              <a:r>
                <a:rPr lang="it-IT" dirty="0">
                  <a:solidFill>
                    <a:schemeClr val="accent1">
                      <a:lumMod val="50000"/>
                    </a:schemeClr>
                  </a:solidFill>
                  <a:latin typeface="+mn-lt"/>
                </a:rPr>
                <a:t>Cancelliere</a:t>
              </a:r>
              <a:endParaRPr lang="en-US" dirty="0">
                <a:solidFill>
                  <a:schemeClr val="accent1">
                    <a:lumMod val="50000"/>
                  </a:schemeClr>
                </a:solidFill>
                <a:latin typeface="+mn-lt"/>
              </a:endParaRPr>
            </a:p>
          </p:txBody>
        </p:sp>
      </p:grpSp>
      <p:grpSp>
        <p:nvGrpSpPr>
          <p:cNvPr id="5" name="Gruppo 32"/>
          <p:cNvGrpSpPr>
            <a:grpSpLocks/>
          </p:cNvGrpSpPr>
          <p:nvPr/>
        </p:nvGrpSpPr>
        <p:grpSpPr bwMode="auto">
          <a:xfrm>
            <a:off x="6500813" y="3286125"/>
            <a:ext cx="2371725" cy="1143000"/>
            <a:chOff x="6572264" y="3357562"/>
            <a:chExt cx="2372306" cy="1143008"/>
          </a:xfrm>
        </p:grpSpPr>
        <p:pic>
          <p:nvPicPr>
            <p:cNvPr id="66585" name="Picture 4" descr="http://giustizia.usb.it/uploads/pics/146_04.png"/>
            <p:cNvPicPr>
              <a:picLocks noChangeAspect="1" noChangeArrowheads="1"/>
            </p:cNvPicPr>
            <p:nvPr/>
          </p:nvPicPr>
          <p:blipFill>
            <a:blip r:embed="rId4"/>
            <a:srcRect/>
            <a:stretch>
              <a:fillRect/>
            </a:stretch>
          </p:blipFill>
          <p:spPr bwMode="auto">
            <a:xfrm>
              <a:off x="6572264" y="3357562"/>
              <a:ext cx="1143008" cy="1143008"/>
            </a:xfrm>
            <a:prstGeom prst="rect">
              <a:avLst/>
            </a:prstGeom>
            <a:noFill/>
            <a:ln w="9525">
              <a:noFill/>
              <a:miter lim="800000"/>
              <a:headEnd/>
              <a:tailEnd/>
            </a:ln>
          </p:spPr>
        </p:pic>
        <p:sp>
          <p:nvSpPr>
            <p:cNvPr id="17" name="CasellaDiTesto 16"/>
            <p:cNvSpPr txBox="1"/>
            <p:nvPr/>
          </p:nvSpPr>
          <p:spPr>
            <a:xfrm>
              <a:off x="7858454" y="3643314"/>
              <a:ext cx="1086116" cy="646118"/>
            </a:xfrm>
            <a:prstGeom prst="rect">
              <a:avLst/>
            </a:prstGeom>
            <a:noFill/>
          </p:spPr>
          <p:txBody>
            <a:bodyPr>
              <a:spAutoFit/>
            </a:bodyPr>
            <a:lstStyle/>
            <a:p>
              <a:pPr fontAlgn="auto">
                <a:spcBef>
                  <a:spcPts val="0"/>
                </a:spcBef>
                <a:spcAft>
                  <a:spcPts val="0"/>
                </a:spcAft>
                <a:defRPr/>
              </a:pPr>
              <a:r>
                <a:rPr lang="it-IT" dirty="0">
                  <a:solidFill>
                    <a:schemeClr val="accent1">
                      <a:lumMod val="50000"/>
                    </a:schemeClr>
                  </a:solidFill>
                  <a:latin typeface="+mn-lt"/>
                </a:rPr>
                <a:t>Ufficiali </a:t>
              </a:r>
            </a:p>
            <a:p>
              <a:pPr fontAlgn="auto">
                <a:spcBef>
                  <a:spcPts val="0"/>
                </a:spcBef>
                <a:spcAft>
                  <a:spcPts val="0"/>
                </a:spcAft>
                <a:defRPr/>
              </a:pPr>
              <a:r>
                <a:rPr lang="it-IT" dirty="0">
                  <a:solidFill>
                    <a:schemeClr val="accent1">
                      <a:lumMod val="50000"/>
                    </a:schemeClr>
                  </a:solidFill>
                  <a:latin typeface="+mn-lt"/>
                </a:rPr>
                <a:t>giudiziari</a:t>
              </a:r>
            </a:p>
          </p:txBody>
        </p:sp>
      </p:grpSp>
      <p:grpSp>
        <p:nvGrpSpPr>
          <p:cNvPr id="8" name="Gruppo 35"/>
          <p:cNvGrpSpPr>
            <a:grpSpLocks/>
          </p:cNvGrpSpPr>
          <p:nvPr/>
        </p:nvGrpSpPr>
        <p:grpSpPr bwMode="auto">
          <a:xfrm>
            <a:off x="4359275" y="1571625"/>
            <a:ext cx="3284538" cy="947738"/>
            <a:chOff x="4359372" y="1571612"/>
            <a:chExt cx="3284462" cy="947058"/>
          </a:xfrm>
        </p:grpSpPr>
        <p:sp>
          <p:nvSpPr>
            <p:cNvPr id="22" name="CasellaDiTesto 21"/>
            <p:cNvSpPr txBox="1"/>
            <p:nvPr/>
          </p:nvSpPr>
          <p:spPr>
            <a:xfrm>
              <a:off x="6000809" y="1571612"/>
              <a:ext cx="1643025" cy="645649"/>
            </a:xfrm>
            <a:prstGeom prst="rect">
              <a:avLst/>
            </a:prstGeom>
            <a:noFill/>
          </p:spPr>
          <p:txBody>
            <a:bodyPr>
              <a:spAutoFit/>
            </a:bodyPr>
            <a:lstStyle/>
            <a:p>
              <a:pPr fontAlgn="auto">
                <a:spcBef>
                  <a:spcPts val="0"/>
                </a:spcBef>
                <a:spcAft>
                  <a:spcPts val="0"/>
                </a:spcAft>
                <a:defRPr/>
              </a:pPr>
              <a:r>
                <a:rPr lang="it-IT" dirty="0">
                  <a:solidFill>
                    <a:schemeClr val="accent1">
                      <a:lumMod val="50000"/>
                    </a:schemeClr>
                  </a:solidFill>
                  <a:latin typeface="+mn-lt"/>
                </a:rPr>
                <a:t>Altre autorità giudiziarie</a:t>
              </a:r>
            </a:p>
          </p:txBody>
        </p:sp>
        <p:grpSp>
          <p:nvGrpSpPr>
            <p:cNvPr id="66582" name="Gruppo 30"/>
            <p:cNvGrpSpPr>
              <a:grpSpLocks/>
            </p:cNvGrpSpPr>
            <p:nvPr/>
          </p:nvGrpSpPr>
          <p:grpSpPr bwMode="auto">
            <a:xfrm>
              <a:off x="4359372" y="1785926"/>
              <a:ext cx="1755153" cy="732744"/>
              <a:chOff x="4359372" y="1785926"/>
              <a:chExt cx="1755153" cy="732744"/>
            </a:xfrm>
          </p:grpSpPr>
          <p:sp>
            <p:nvSpPr>
              <p:cNvPr id="24" name="Pentagono 23"/>
              <p:cNvSpPr/>
              <p:nvPr/>
            </p:nvSpPr>
            <p:spPr>
              <a:xfrm rot="19424304">
                <a:off x="4359372" y="2133184"/>
                <a:ext cx="1755734" cy="385486"/>
              </a:xfrm>
              <a:prstGeom prst="homePlate">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it-IT" dirty="0">
                    <a:solidFill>
                      <a:schemeClr val="accent2">
                        <a:lumMod val="75000"/>
                      </a:schemeClr>
                    </a:solidFill>
                  </a:rPr>
                  <a:t>Comunicazioni</a:t>
                </a:r>
              </a:p>
            </p:txBody>
          </p:sp>
          <p:pic>
            <p:nvPicPr>
              <p:cNvPr id="11" name="Picture 2" descr="D:\Documents and Settings\valentina.di.gennaro\My Documents\ICONE\Text_Document.png"/>
              <p:cNvPicPr>
                <a:picLocks noChangeAspect="1" noChangeArrowheads="1"/>
              </p:cNvPicPr>
              <p:nvPr/>
            </p:nvPicPr>
            <p:blipFill>
              <a:blip r:embed="rId5"/>
              <a:srcRect/>
              <a:stretch>
                <a:fillRect/>
              </a:stretch>
            </p:blipFill>
            <p:spPr bwMode="auto">
              <a:xfrm>
                <a:off x="4429220" y="1785771"/>
                <a:ext cx="642923" cy="642476"/>
              </a:xfrm>
              <a:prstGeom prst="rect">
                <a:avLst/>
              </a:prstGeom>
              <a:noFill/>
              <a:effectLst>
                <a:outerShdw blurRad="50800" dist="38100" dir="2700000" algn="tl" rotWithShape="0">
                  <a:prstClr val="black">
                    <a:alpha val="40000"/>
                  </a:prstClr>
                </a:outerShdw>
              </a:effectLst>
            </p:spPr>
          </p:pic>
        </p:grpSp>
      </p:grpSp>
      <p:grpSp>
        <p:nvGrpSpPr>
          <p:cNvPr id="12" name="Gruppo 22"/>
          <p:cNvGrpSpPr>
            <a:grpSpLocks/>
          </p:cNvGrpSpPr>
          <p:nvPr/>
        </p:nvGrpSpPr>
        <p:grpSpPr bwMode="auto">
          <a:xfrm>
            <a:off x="2143125" y="2928938"/>
            <a:ext cx="1020763" cy="1100137"/>
            <a:chOff x="2143108" y="2928934"/>
            <a:chExt cx="1021542" cy="1100197"/>
          </a:xfrm>
        </p:grpSpPr>
        <p:pic>
          <p:nvPicPr>
            <p:cNvPr id="9" name="Picture 2" descr="D:\Documents and Settings\valentina.di.gennaro\My Documents\ICONE\Text_Document.png"/>
            <p:cNvPicPr>
              <a:picLocks noChangeAspect="1" noChangeArrowheads="1"/>
            </p:cNvPicPr>
            <p:nvPr/>
          </p:nvPicPr>
          <p:blipFill>
            <a:blip r:embed="rId5"/>
            <a:srcRect/>
            <a:stretch>
              <a:fillRect/>
            </a:stretch>
          </p:blipFill>
          <p:spPr bwMode="auto">
            <a:xfrm>
              <a:off x="2143108" y="2928934"/>
              <a:ext cx="714920" cy="714414"/>
            </a:xfrm>
            <a:prstGeom prst="rect">
              <a:avLst/>
            </a:prstGeom>
            <a:noFill/>
            <a:effectLst>
              <a:outerShdw blurRad="50800" dist="38100" dir="2700000" algn="tl" rotWithShape="0">
                <a:prstClr val="black">
                  <a:alpha val="40000"/>
                </a:prstClr>
              </a:outerShdw>
            </a:effectLst>
          </p:spPr>
        </p:pic>
        <p:sp>
          <p:nvSpPr>
            <p:cNvPr id="27" name="Pentagono 26"/>
            <p:cNvSpPr/>
            <p:nvPr/>
          </p:nvSpPr>
          <p:spPr>
            <a:xfrm>
              <a:off x="2143108" y="3643348"/>
              <a:ext cx="1021542" cy="385783"/>
            </a:xfrm>
            <a:prstGeom prst="homePlate">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dirty="0">
                <a:solidFill>
                  <a:schemeClr val="accent3">
                    <a:lumMod val="60000"/>
                    <a:lumOff val="40000"/>
                  </a:schemeClr>
                </a:solidFill>
              </a:endParaRPr>
            </a:p>
          </p:txBody>
        </p:sp>
      </p:grpSp>
      <p:grpSp>
        <p:nvGrpSpPr>
          <p:cNvPr id="13" name="Gruppo 33"/>
          <p:cNvGrpSpPr>
            <a:grpSpLocks/>
          </p:cNvGrpSpPr>
          <p:nvPr/>
        </p:nvGrpSpPr>
        <p:grpSpPr bwMode="auto">
          <a:xfrm>
            <a:off x="5072063" y="4413250"/>
            <a:ext cx="1428750" cy="1738313"/>
            <a:chOff x="5072066" y="4412729"/>
            <a:chExt cx="1428760" cy="1738325"/>
          </a:xfrm>
        </p:grpSpPr>
        <p:sp>
          <p:nvSpPr>
            <p:cNvPr id="19" name="CasellaDiTesto 18"/>
            <p:cNvSpPr txBox="1"/>
            <p:nvPr/>
          </p:nvSpPr>
          <p:spPr>
            <a:xfrm>
              <a:off x="5072066" y="5214423"/>
              <a:ext cx="1428760" cy="936631"/>
            </a:xfrm>
            <a:prstGeom prst="rect">
              <a:avLst/>
            </a:prstGeom>
            <a:noFill/>
          </p:spPr>
          <p:txBody>
            <a:bodyPr>
              <a:spAutoFit/>
            </a:bodyPr>
            <a:lstStyle/>
            <a:p>
              <a:pPr fontAlgn="auto">
                <a:spcBef>
                  <a:spcPts val="0"/>
                </a:spcBef>
                <a:spcAft>
                  <a:spcPts val="0"/>
                </a:spcAft>
                <a:defRPr/>
              </a:pPr>
              <a:r>
                <a:rPr lang="it-IT" dirty="0">
                  <a:solidFill>
                    <a:schemeClr val="accent1">
                      <a:lumMod val="50000"/>
                    </a:schemeClr>
                  </a:solidFill>
                  <a:latin typeface="+mn-lt"/>
                </a:rPr>
                <a:t>Indagato, imputato, condannato</a:t>
              </a:r>
            </a:p>
          </p:txBody>
        </p:sp>
        <p:sp>
          <p:nvSpPr>
            <p:cNvPr id="28" name="Pentagono 27"/>
            <p:cNvSpPr/>
            <p:nvPr/>
          </p:nvSpPr>
          <p:spPr>
            <a:xfrm rot="7425967">
              <a:off x="5801526" y="4827864"/>
              <a:ext cx="1065220" cy="234952"/>
            </a:xfrm>
            <a:prstGeom prst="homePlate">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dirty="0">
                <a:solidFill>
                  <a:schemeClr val="accent3">
                    <a:lumMod val="60000"/>
                    <a:lumOff val="40000"/>
                  </a:schemeClr>
                </a:solidFill>
              </a:endParaRPr>
            </a:p>
          </p:txBody>
        </p:sp>
      </p:grpSp>
      <p:grpSp>
        <p:nvGrpSpPr>
          <p:cNvPr id="14" name="Gruppo 34"/>
          <p:cNvGrpSpPr>
            <a:grpSpLocks/>
          </p:cNvGrpSpPr>
          <p:nvPr/>
        </p:nvGrpSpPr>
        <p:grpSpPr bwMode="auto">
          <a:xfrm>
            <a:off x="7596188" y="4502150"/>
            <a:ext cx="1190625" cy="1384300"/>
            <a:chOff x="7596336" y="4502703"/>
            <a:chExt cx="1190506" cy="1383861"/>
          </a:xfrm>
        </p:grpSpPr>
        <p:sp>
          <p:nvSpPr>
            <p:cNvPr id="18" name="CasellaDiTesto 17"/>
            <p:cNvSpPr txBox="1"/>
            <p:nvPr/>
          </p:nvSpPr>
          <p:spPr>
            <a:xfrm>
              <a:off x="7596336" y="5516794"/>
              <a:ext cx="1190506" cy="369770"/>
            </a:xfrm>
            <a:prstGeom prst="rect">
              <a:avLst/>
            </a:prstGeom>
            <a:noFill/>
          </p:spPr>
          <p:txBody>
            <a:bodyPr>
              <a:spAutoFit/>
            </a:bodyPr>
            <a:lstStyle/>
            <a:p>
              <a:pPr fontAlgn="auto">
                <a:spcBef>
                  <a:spcPts val="0"/>
                </a:spcBef>
                <a:spcAft>
                  <a:spcPts val="0"/>
                </a:spcAft>
                <a:defRPr/>
              </a:pPr>
              <a:r>
                <a:rPr lang="it-IT" dirty="0">
                  <a:solidFill>
                    <a:schemeClr val="accent1">
                      <a:lumMod val="50000"/>
                    </a:schemeClr>
                  </a:solidFill>
                  <a:latin typeface="+mn-lt"/>
                </a:rPr>
                <a:t>Avvocato</a:t>
              </a:r>
            </a:p>
          </p:txBody>
        </p:sp>
        <p:sp>
          <p:nvSpPr>
            <p:cNvPr id="29" name="Pentagono 28"/>
            <p:cNvSpPr/>
            <p:nvPr/>
          </p:nvSpPr>
          <p:spPr>
            <a:xfrm rot="4050205">
              <a:off x="7213104" y="4906570"/>
              <a:ext cx="1022026" cy="214292"/>
            </a:xfrm>
            <a:prstGeom prst="homePlate">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dirty="0">
                <a:solidFill>
                  <a:schemeClr val="accent3">
                    <a:lumMod val="60000"/>
                    <a:lumOff val="40000"/>
                  </a:schemeClr>
                </a:solidFill>
              </a:endParaRPr>
            </a:p>
          </p:txBody>
        </p:sp>
      </p:grpSp>
      <p:sp>
        <p:nvSpPr>
          <p:cNvPr id="21" name="Segnaposto numero diapositiva 20"/>
          <p:cNvSpPr>
            <a:spLocks noGrp="1"/>
          </p:cNvSpPr>
          <p:nvPr>
            <p:ph type="sldNum" sz="quarter" idx="12"/>
          </p:nvPr>
        </p:nvSpPr>
        <p:spPr/>
        <p:txBody>
          <a:bodyPr/>
          <a:lstStyle/>
          <a:p>
            <a:pPr>
              <a:defRPr/>
            </a:pPr>
            <a:fld id="{2E8012D4-77C1-4482-8714-F5927EAD404D}" type="slidenum">
              <a:rPr lang="it-IT"/>
              <a:pPr>
                <a:defRPr/>
              </a:pPr>
              <a:t>32</a:t>
            </a:fld>
            <a:endParaRPr lang="it-IT"/>
          </a:p>
        </p:txBody>
      </p:sp>
      <p:grpSp>
        <p:nvGrpSpPr>
          <p:cNvPr id="15" name="Gruppo 31"/>
          <p:cNvGrpSpPr>
            <a:grpSpLocks/>
          </p:cNvGrpSpPr>
          <p:nvPr/>
        </p:nvGrpSpPr>
        <p:grpSpPr bwMode="auto">
          <a:xfrm>
            <a:off x="4508500" y="3284538"/>
            <a:ext cx="1765300" cy="931862"/>
            <a:chOff x="4508625" y="3284984"/>
            <a:chExt cx="1764947" cy="930767"/>
          </a:xfrm>
        </p:grpSpPr>
        <p:sp>
          <p:nvSpPr>
            <p:cNvPr id="26" name="Pentagono 25"/>
            <p:cNvSpPr/>
            <p:nvPr/>
          </p:nvSpPr>
          <p:spPr>
            <a:xfrm>
              <a:off x="4508625" y="3827271"/>
              <a:ext cx="1764947" cy="388480"/>
            </a:xfrm>
            <a:prstGeom prst="homePlate">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it-IT" dirty="0">
                  <a:solidFill>
                    <a:schemeClr val="accent2">
                      <a:lumMod val="75000"/>
                    </a:schemeClr>
                  </a:solidFill>
                </a:rPr>
                <a:t>Notificazioni</a:t>
              </a:r>
            </a:p>
          </p:txBody>
        </p:sp>
        <p:pic>
          <p:nvPicPr>
            <p:cNvPr id="25" name="Picture 2" descr="D:\Documents and Settings\valentina.di.gennaro\My Documents\ICONE\Text_Document.png"/>
            <p:cNvPicPr>
              <a:picLocks noChangeAspect="1" noChangeArrowheads="1"/>
            </p:cNvPicPr>
            <p:nvPr/>
          </p:nvPicPr>
          <p:blipFill>
            <a:blip r:embed="rId5"/>
            <a:srcRect/>
            <a:stretch>
              <a:fillRect/>
            </a:stretch>
          </p:blipFill>
          <p:spPr bwMode="auto">
            <a:xfrm>
              <a:off x="5003826" y="3284984"/>
              <a:ext cx="642809" cy="642182"/>
            </a:xfrm>
            <a:prstGeom prst="rect">
              <a:avLst/>
            </a:prstGeom>
            <a:noFill/>
            <a:effectLst>
              <a:outerShdw blurRad="50800" dist="38100" dir="2700000" algn="tl" rotWithShape="0">
                <a:prstClr val="black">
                  <a:alpha val="40000"/>
                </a:prstClr>
              </a:outerShdw>
            </a:effectLst>
          </p:spPr>
        </p:pic>
      </p:grpSp>
      <p:grpSp>
        <p:nvGrpSpPr>
          <p:cNvPr id="32" name="Group 105"/>
          <p:cNvGrpSpPr>
            <a:grpSpLocks noGrp="1"/>
          </p:cNvGrpSpPr>
          <p:nvPr/>
        </p:nvGrpSpPr>
        <p:grpSpPr bwMode="auto">
          <a:xfrm>
            <a:off x="468313" y="3068638"/>
            <a:ext cx="1871662" cy="1549400"/>
            <a:chOff x="279400" y="3016250"/>
            <a:chExt cx="965200" cy="875440"/>
          </a:xfrm>
        </p:grpSpPr>
        <p:pic>
          <p:nvPicPr>
            <p:cNvPr id="66571" name="Picture 26" descr="j0432657"/>
            <p:cNvPicPr>
              <a:picLocks noChangeAspect="1" noChangeArrowheads="1"/>
            </p:cNvPicPr>
            <p:nvPr/>
          </p:nvPicPr>
          <p:blipFill>
            <a:blip r:embed="rId6"/>
            <a:srcRect/>
            <a:stretch>
              <a:fillRect/>
            </a:stretch>
          </p:blipFill>
          <p:spPr bwMode="auto">
            <a:xfrm flipH="1">
              <a:off x="279400" y="3016250"/>
              <a:ext cx="698500" cy="698500"/>
            </a:xfrm>
            <a:prstGeom prst="rect">
              <a:avLst/>
            </a:prstGeom>
            <a:noFill/>
            <a:ln w="9525">
              <a:noFill/>
              <a:miter lim="800000"/>
              <a:headEnd/>
              <a:tailEnd/>
            </a:ln>
          </p:spPr>
        </p:pic>
        <p:sp>
          <p:nvSpPr>
            <p:cNvPr id="34" name="TextBox 20"/>
            <p:cNvSpPr txBox="1">
              <a:spLocks noChangeArrowheads="1"/>
            </p:cNvSpPr>
            <p:nvPr/>
          </p:nvSpPr>
          <p:spPr bwMode="auto">
            <a:xfrm>
              <a:off x="317877" y="3682696"/>
              <a:ext cx="926723" cy="208994"/>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i="1" dirty="0">
                  <a:solidFill>
                    <a:srgbClr val="002060"/>
                  </a:solidFill>
                  <a:latin typeface="+mj-lt"/>
                </a:rPr>
                <a:t>Magistrato</a:t>
              </a:r>
              <a:endParaRPr lang="en-US" i="1" dirty="0">
                <a:solidFill>
                  <a:srgbClr val="002060"/>
                </a:solidFill>
                <a:latin typeface="+mj-lt"/>
              </a:endParaRPr>
            </a:p>
          </p:txBody>
        </p:sp>
      </p:gr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1547664" y="1556792"/>
            <a:ext cx="2592288" cy="1440160"/>
          </a:xfrm>
          <a:prstGeom prst="rect">
            <a:avLst/>
          </a:prstGeom>
          <a:ln>
            <a:solidFill>
              <a:schemeClr val="accent3">
                <a:lumMod val="60000"/>
                <a:lumOff val="40000"/>
              </a:schemeClr>
            </a:solidFill>
          </a:ln>
          <a:effectLst>
            <a:glow rad="139700">
              <a:schemeClr val="accent3">
                <a:satMod val="175000"/>
                <a:alpha val="40000"/>
              </a:schemeClr>
            </a:glow>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it-IT" sz="1600" dirty="0"/>
              <a:t>1. Il magistrato deposita l’atto da notificare in cancelleria</a:t>
            </a:r>
          </a:p>
        </p:txBody>
      </p:sp>
      <p:sp>
        <p:nvSpPr>
          <p:cNvPr id="2" name="Titolo 1"/>
          <p:cNvSpPr>
            <a:spLocks noGrp="1"/>
          </p:cNvSpPr>
          <p:nvPr>
            <p:ph type="title"/>
          </p:nvPr>
        </p:nvSpPr>
        <p:spPr/>
        <p:txBody>
          <a:bodyPr rtlCol="0">
            <a:normAutofit/>
          </a:bodyPr>
          <a:lstStyle/>
          <a:p>
            <a:pPr eaLnBrk="1" fontAlgn="auto" hangingPunct="1">
              <a:spcAft>
                <a:spcPts val="0"/>
              </a:spcAft>
              <a:defRPr/>
            </a:pPr>
            <a:r>
              <a:rPr lang="it-IT" sz="2900" dirty="0" smtClean="0">
                <a:solidFill>
                  <a:schemeClr val="accent1">
                    <a:lumMod val="75000"/>
                  </a:schemeClr>
                </a:solidFill>
              </a:rPr>
              <a:t>c) Dettaglio: flusso Notifica</a:t>
            </a:r>
            <a:endParaRPr lang="it-IT" sz="2900" dirty="0"/>
          </a:p>
        </p:txBody>
      </p:sp>
      <p:grpSp>
        <p:nvGrpSpPr>
          <p:cNvPr id="68613" name="Group 105"/>
          <p:cNvGrpSpPr>
            <a:grpSpLocks noGrp="1"/>
          </p:cNvGrpSpPr>
          <p:nvPr/>
        </p:nvGrpSpPr>
        <p:grpSpPr bwMode="auto">
          <a:xfrm>
            <a:off x="1331913" y="2565400"/>
            <a:ext cx="1871662" cy="1549400"/>
            <a:chOff x="279400" y="3016250"/>
            <a:chExt cx="965200" cy="875440"/>
          </a:xfrm>
        </p:grpSpPr>
        <p:pic>
          <p:nvPicPr>
            <p:cNvPr id="68627" name="Picture 26" descr="j0432657"/>
            <p:cNvPicPr>
              <a:picLocks noChangeAspect="1" noChangeArrowheads="1"/>
            </p:cNvPicPr>
            <p:nvPr/>
          </p:nvPicPr>
          <p:blipFill>
            <a:blip r:embed="rId2"/>
            <a:srcRect/>
            <a:stretch>
              <a:fillRect/>
            </a:stretch>
          </p:blipFill>
          <p:spPr bwMode="auto">
            <a:xfrm flipH="1">
              <a:off x="279400" y="3016250"/>
              <a:ext cx="698500" cy="698500"/>
            </a:xfrm>
            <a:prstGeom prst="rect">
              <a:avLst/>
            </a:prstGeom>
            <a:noFill/>
            <a:ln w="9525">
              <a:noFill/>
              <a:miter lim="800000"/>
              <a:headEnd/>
              <a:tailEnd/>
            </a:ln>
          </p:spPr>
        </p:pic>
        <p:sp>
          <p:nvSpPr>
            <p:cNvPr id="10" name="TextBox 20"/>
            <p:cNvSpPr txBox="1">
              <a:spLocks noChangeArrowheads="1"/>
            </p:cNvSpPr>
            <p:nvPr/>
          </p:nvSpPr>
          <p:spPr bwMode="auto">
            <a:xfrm>
              <a:off x="317877" y="3682697"/>
              <a:ext cx="926723" cy="208993"/>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i="1" dirty="0">
                  <a:solidFill>
                    <a:srgbClr val="002060"/>
                  </a:solidFill>
                  <a:latin typeface="+mj-lt"/>
                </a:rPr>
                <a:t>Magistrato</a:t>
              </a:r>
              <a:endParaRPr lang="en-US" i="1" dirty="0">
                <a:solidFill>
                  <a:srgbClr val="002060"/>
                </a:solidFill>
                <a:latin typeface="+mj-lt"/>
              </a:endParaRPr>
            </a:p>
          </p:txBody>
        </p:sp>
      </p:grpSp>
      <p:sp>
        <p:nvSpPr>
          <p:cNvPr id="13" name="Down Arrow 111"/>
          <p:cNvSpPr/>
          <p:nvPr/>
        </p:nvSpPr>
        <p:spPr bwMode="auto">
          <a:xfrm rot="16200000">
            <a:off x="4463988" y="1232756"/>
            <a:ext cx="360040" cy="1584176"/>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68617" name="Picture 2" descr="C:\Users\m.fattorusso\Desktop\Personale\Icons\txt.png"/>
          <p:cNvPicPr>
            <a:picLocks noChangeAspect="1" noChangeArrowheads="1"/>
          </p:cNvPicPr>
          <p:nvPr/>
        </p:nvPicPr>
        <p:blipFill>
          <a:blip r:embed="rId3"/>
          <a:srcRect/>
          <a:stretch>
            <a:fillRect/>
          </a:stretch>
        </p:blipFill>
        <p:spPr bwMode="auto">
          <a:xfrm>
            <a:off x="4427538" y="1916113"/>
            <a:ext cx="600075" cy="600075"/>
          </a:xfrm>
          <a:prstGeom prst="rect">
            <a:avLst/>
          </a:prstGeom>
          <a:noFill/>
          <a:ln w="9525">
            <a:noFill/>
            <a:miter lim="800000"/>
            <a:headEnd/>
            <a:tailEnd/>
          </a:ln>
        </p:spPr>
      </p:pic>
      <p:sp>
        <p:nvSpPr>
          <p:cNvPr id="68618" name="TextBox 20"/>
          <p:cNvSpPr txBox="1">
            <a:spLocks noChangeArrowheads="1"/>
          </p:cNvSpPr>
          <p:nvPr/>
        </p:nvSpPr>
        <p:spPr bwMode="auto">
          <a:xfrm>
            <a:off x="4356100" y="2636838"/>
            <a:ext cx="711200" cy="247650"/>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Cartaceo</a:t>
            </a:r>
            <a:endParaRPr lang="en-US" sz="1000" i="1">
              <a:solidFill>
                <a:srgbClr val="002060"/>
              </a:solidFill>
              <a:latin typeface="Trebuchet MS" pitchFamily="34" charset="0"/>
            </a:endParaRPr>
          </a:p>
        </p:txBody>
      </p:sp>
      <p:sp>
        <p:nvSpPr>
          <p:cNvPr id="19" name="Rectangle 89"/>
          <p:cNvSpPr>
            <a:spLocks noChangeArrowheads="1"/>
          </p:cNvSpPr>
          <p:nvPr/>
        </p:nvSpPr>
        <p:spPr bwMode="auto">
          <a:xfrm>
            <a:off x="5652120" y="1556792"/>
            <a:ext cx="2854647" cy="3154710"/>
          </a:xfrm>
          <a:prstGeom prst="rect">
            <a:avLst/>
          </a:prstGeom>
          <a:noFill/>
          <a:ln w="28575">
            <a:solidFill>
              <a:schemeClr val="accent3">
                <a:lumMod val="60000"/>
                <a:lumOff val="40000"/>
              </a:schemeClr>
            </a:solidFill>
            <a:miter lim="800000"/>
            <a:headEnd/>
            <a:tailEnd/>
          </a:ln>
          <a:effectLst>
            <a:glow rad="101600">
              <a:schemeClr val="accent3">
                <a:satMod val="175000"/>
                <a:alpha val="40000"/>
              </a:schemeClr>
            </a:glow>
          </a:effectLst>
        </p:spPr>
        <p:txBody>
          <a:bodyPr>
            <a:spAutoFit/>
          </a:bodyPr>
          <a:lstStyle/>
          <a:p>
            <a:pPr marL="228600" indent="-228600" eaLnBrk="0" fontAlgn="auto" hangingPunct="0">
              <a:spcBef>
                <a:spcPct val="20000"/>
              </a:spcBef>
              <a:spcAft>
                <a:spcPts val="0"/>
              </a:spcAft>
              <a:buSzPct val="100000"/>
              <a:tabLst>
                <a:tab pos="228600" algn="l"/>
              </a:tabLst>
              <a:defRPr/>
            </a:pPr>
            <a:r>
              <a:rPr lang="it-IT" sz="1600" dirty="0">
                <a:solidFill>
                  <a:schemeClr val="dk1"/>
                </a:solidFill>
                <a:latin typeface="+mn-lt"/>
              </a:rPr>
              <a:t>2. Il Cancelliere</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Controfirma  e deposita l’atto</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Prepara le missive e le copie dell’atto</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Reperisce gli indirizzi dei destinatari della notifica </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Annota sul Registro delle notifiche (Mod. 29 – Procura e Tribunale; Mod. S5 per la Sorveglianza)</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Annota sul Registro di passaggio  per le comunicazioni degli atti (Mod. 28 e S6)</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solidFill>
                  <a:schemeClr val="dk1"/>
                </a:solidFill>
                <a:latin typeface="+mn-lt"/>
              </a:rPr>
              <a:t>Trasmette l’atto da notificare all’</a:t>
            </a:r>
            <a:r>
              <a:rPr lang="it-IT" sz="1200" dirty="0" err="1">
                <a:solidFill>
                  <a:schemeClr val="dk1"/>
                </a:solidFill>
                <a:latin typeface="+mn-lt"/>
              </a:rPr>
              <a:t>Unep</a:t>
            </a:r>
            <a:r>
              <a:rPr lang="it-IT" sz="1200" dirty="0">
                <a:solidFill>
                  <a:schemeClr val="dk1"/>
                </a:solidFill>
                <a:latin typeface="+mn-lt"/>
              </a:rPr>
              <a:t> per la notifica al difensore e all’interessato</a:t>
            </a:r>
          </a:p>
        </p:txBody>
      </p:sp>
      <p:grpSp>
        <p:nvGrpSpPr>
          <p:cNvPr id="68622" name="Group 106"/>
          <p:cNvGrpSpPr>
            <a:grpSpLocks/>
          </p:cNvGrpSpPr>
          <p:nvPr/>
        </p:nvGrpSpPr>
        <p:grpSpPr bwMode="auto">
          <a:xfrm>
            <a:off x="5143500" y="4429125"/>
            <a:ext cx="1238250" cy="1397000"/>
            <a:chOff x="2174850" y="2853741"/>
            <a:chExt cx="914400" cy="1162015"/>
          </a:xfrm>
        </p:grpSpPr>
        <p:pic>
          <p:nvPicPr>
            <p:cNvPr id="68625" name="Picture 38" descr="j0432621"/>
            <p:cNvPicPr>
              <a:picLocks noChangeAspect="1" noChangeArrowheads="1"/>
            </p:cNvPicPr>
            <p:nvPr/>
          </p:nvPicPr>
          <p:blipFill>
            <a:blip r:embed="rId4"/>
            <a:srcRect/>
            <a:stretch>
              <a:fillRect/>
            </a:stretch>
          </p:blipFill>
          <p:spPr bwMode="auto">
            <a:xfrm>
              <a:off x="2232050" y="2853741"/>
              <a:ext cx="698400" cy="776036"/>
            </a:xfrm>
            <a:prstGeom prst="rect">
              <a:avLst/>
            </a:prstGeom>
            <a:noFill/>
            <a:ln w="9525">
              <a:noFill/>
              <a:miter lim="800000"/>
              <a:headEnd/>
              <a:tailEnd/>
            </a:ln>
          </p:spPr>
        </p:pic>
        <p:sp>
          <p:nvSpPr>
            <p:cNvPr id="18" name="TextBox 22"/>
            <p:cNvSpPr txBox="1">
              <a:spLocks noChangeArrowheads="1"/>
            </p:cNvSpPr>
            <p:nvPr/>
          </p:nvSpPr>
          <p:spPr bwMode="auto">
            <a:xfrm>
              <a:off x="2174850" y="3708087"/>
              <a:ext cx="914400" cy="307669"/>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i="1" dirty="0">
                  <a:solidFill>
                    <a:srgbClr val="002060"/>
                  </a:solidFill>
                  <a:latin typeface="+mj-lt"/>
                </a:rPr>
                <a:t>Cancelliere</a:t>
              </a:r>
              <a:endParaRPr lang="en-US" i="1" dirty="0">
                <a:solidFill>
                  <a:srgbClr val="002060"/>
                </a:solidFill>
                <a:latin typeface="+mj-lt"/>
              </a:endParaRPr>
            </a:p>
          </p:txBody>
        </p:sp>
      </p:grpSp>
      <p:pic>
        <p:nvPicPr>
          <p:cNvPr id="68623" name="Picture 3"/>
          <p:cNvPicPr>
            <a:picLocks noChangeAspect="1" noChangeArrowheads="1"/>
          </p:cNvPicPr>
          <p:nvPr/>
        </p:nvPicPr>
        <p:blipFill>
          <a:blip r:embed="rId5"/>
          <a:srcRect/>
          <a:stretch>
            <a:fillRect/>
          </a:stretch>
        </p:blipFill>
        <p:spPr bwMode="auto">
          <a:xfrm>
            <a:off x="6858000" y="5357813"/>
            <a:ext cx="1866900" cy="1209675"/>
          </a:xfrm>
          <a:prstGeom prst="rect">
            <a:avLst/>
          </a:prstGeom>
          <a:noFill/>
          <a:ln w="9525">
            <a:noFill/>
            <a:miter lim="800000"/>
            <a:headEnd/>
            <a:tailEnd/>
          </a:ln>
        </p:spPr>
      </p:pic>
      <p:sp>
        <p:nvSpPr>
          <p:cNvPr id="20" name="Segnaposto numero diapositiva 19"/>
          <p:cNvSpPr>
            <a:spLocks noGrp="1"/>
          </p:cNvSpPr>
          <p:nvPr>
            <p:ph type="sldNum" sz="quarter" idx="12"/>
          </p:nvPr>
        </p:nvSpPr>
        <p:spPr/>
        <p:txBody>
          <a:bodyPr/>
          <a:lstStyle/>
          <a:p>
            <a:pPr>
              <a:defRPr/>
            </a:pPr>
            <a:fld id="{86B2818B-CD27-4F36-97C3-D3E5A41EB83B}" type="slidenum">
              <a:rPr lang="it-IT"/>
              <a:pPr>
                <a:defRPr/>
              </a:pPr>
              <a:t>33</a:t>
            </a:fld>
            <a:endParaRPr lang="it-IT"/>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olo 8"/>
          <p:cNvSpPr>
            <a:spLocks noGrp="1"/>
          </p:cNvSpPr>
          <p:nvPr>
            <p:ph type="title"/>
          </p:nvPr>
        </p:nvSpPr>
        <p:spPr>
          <a:xfrm>
            <a:off x="1285875" y="1285875"/>
            <a:ext cx="2928938" cy="939800"/>
          </a:xfrm>
        </p:spPr>
        <p:txBody>
          <a:bodyPr/>
          <a:lstStyle/>
          <a:p>
            <a:pPr eaLnBrk="1" hangingPunct="1"/>
            <a:r>
              <a:rPr lang="it-IT" sz="2400" smtClean="0"/>
              <a:t>L’Ufficiale Giudiziario:</a:t>
            </a:r>
          </a:p>
        </p:txBody>
      </p:sp>
      <p:pic>
        <p:nvPicPr>
          <p:cNvPr id="69634" name="Picture 4" descr="http://giustizia.usb.it/uploads/pics/146_04.png"/>
          <p:cNvPicPr>
            <a:picLocks noGrp="1" noChangeAspect="1" noChangeArrowheads="1"/>
          </p:cNvPicPr>
          <p:nvPr>
            <p:ph idx="1"/>
          </p:nvPr>
        </p:nvPicPr>
        <p:blipFill>
          <a:blip r:embed="rId2"/>
          <a:srcRect/>
          <a:stretch>
            <a:fillRect/>
          </a:stretch>
        </p:blipFill>
        <p:spPr>
          <a:xfrm>
            <a:off x="2143125" y="2643188"/>
            <a:ext cx="1327150" cy="1327150"/>
          </a:xfrm>
        </p:spPr>
      </p:pic>
      <p:grpSp>
        <p:nvGrpSpPr>
          <p:cNvPr id="69635" name="Gruppo 17"/>
          <p:cNvGrpSpPr>
            <a:grpSpLocks/>
          </p:cNvGrpSpPr>
          <p:nvPr/>
        </p:nvGrpSpPr>
        <p:grpSpPr bwMode="auto">
          <a:xfrm>
            <a:off x="4716463" y="549275"/>
            <a:ext cx="3819525" cy="5572125"/>
            <a:chOff x="4714876" y="500042"/>
            <a:chExt cx="3819274" cy="5572164"/>
          </a:xfrm>
        </p:grpSpPr>
        <p:sp>
          <p:nvSpPr>
            <p:cNvPr id="8" name="Rettangolo 7"/>
            <p:cNvSpPr/>
            <p:nvPr/>
          </p:nvSpPr>
          <p:spPr>
            <a:xfrm>
              <a:off x="4714876" y="500042"/>
              <a:ext cx="3819274" cy="5572164"/>
            </a:xfrm>
            <a:prstGeom prst="rect">
              <a:avLst/>
            </a:prstGeom>
            <a:noFill/>
            <a:ln w="28575">
              <a:solidFill>
                <a:schemeClr val="accent3">
                  <a:lumMod val="40000"/>
                  <a:lumOff val="60000"/>
                </a:schemeClr>
              </a:solidFill>
            </a:ln>
            <a:effectLst>
              <a:glow rad="101600">
                <a:schemeClr val="accent3">
                  <a:satMod val="175000"/>
                  <a:alpha val="40000"/>
                </a:schemeClr>
              </a:glow>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69640" name="CasellaDiTesto 4"/>
            <p:cNvSpPr txBox="1">
              <a:spLocks noChangeArrowheads="1"/>
            </p:cNvSpPr>
            <p:nvPr/>
          </p:nvSpPr>
          <p:spPr bwMode="auto">
            <a:xfrm>
              <a:off x="4929190" y="1000108"/>
              <a:ext cx="3240930" cy="830997"/>
            </a:xfrm>
            <a:prstGeom prst="rect">
              <a:avLst/>
            </a:prstGeom>
            <a:noFill/>
            <a:ln w="9525">
              <a:noFill/>
              <a:miter lim="800000"/>
              <a:headEnd/>
              <a:tailEnd/>
            </a:ln>
          </p:spPr>
          <p:txBody>
            <a:bodyPr>
              <a:spAutoFit/>
            </a:bodyPr>
            <a:lstStyle/>
            <a:p>
              <a:pPr marL="342900" indent="-342900">
                <a:buFontTx/>
                <a:buAutoNum type="arabicPeriod"/>
              </a:pPr>
              <a:r>
                <a:rPr lang="it-IT" sz="1600">
                  <a:latin typeface="Calibri" pitchFamily="34" charset="0"/>
                </a:rPr>
                <a:t>Ritira le copie dell’atto da notificare</a:t>
              </a:r>
            </a:p>
            <a:p>
              <a:pPr marL="342900" indent="-342900">
                <a:buFontTx/>
                <a:buAutoNum type="arabicPeriod"/>
              </a:pPr>
              <a:r>
                <a:rPr lang="it-IT" sz="1600">
                  <a:latin typeface="Calibri" pitchFamily="34" charset="0"/>
                </a:rPr>
                <a:t>Firma il Registro di passaggio</a:t>
              </a:r>
              <a:endParaRPr lang="it-IT" sz="1600" i="1">
                <a:latin typeface="Calibri" pitchFamily="34" charset="0"/>
              </a:endParaRPr>
            </a:p>
          </p:txBody>
        </p:sp>
        <p:sp>
          <p:nvSpPr>
            <p:cNvPr id="69641" name="CasellaDiTesto 9"/>
            <p:cNvSpPr txBox="1">
              <a:spLocks noChangeArrowheads="1"/>
            </p:cNvSpPr>
            <p:nvPr/>
          </p:nvSpPr>
          <p:spPr bwMode="auto">
            <a:xfrm>
              <a:off x="4929190" y="2428868"/>
              <a:ext cx="3240930" cy="584775"/>
            </a:xfrm>
            <a:prstGeom prst="rect">
              <a:avLst/>
            </a:prstGeom>
            <a:noFill/>
            <a:ln w="9525">
              <a:noFill/>
              <a:miter lim="800000"/>
              <a:headEnd/>
              <a:tailEnd/>
            </a:ln>
          </p:spPr>
          <p:txBody>
            <a:bodyPr>
              <a:spAutoFit/>
            </a:bodyPr>
            <a:lstStyle/>
            <a:p>
              <a:pPr marL="342900" indent="-342900"/>
              <a:r>
                <a:rPr lang="it-IT" sz="1600">
                  <a:latin typeface="Calibri" pitchFamily="34" charset="0"/>
                </a:rPr>
                <a:t>3.	Prepara il plico da consegnare o inviare tramite Raccomandata</a:t>
              </a:r>
            </a:p>
          </p:txBody>
        </p:sp>
        <p:pic>
          <p:nvPicPr>
            <p:cNvPr id="69642" name="Picture 3"/>
            <p:cNvPicPr>
              <a:picLocks noChangeAspect="1" noChangeArrowheads="1"/>
            </p:cNvPicPr>
            <p:nvPr/>
          </p:nvPicPr>
          <p:blipFill>
            <a:blip r:embed="rId3"/>
            <a:srcRect/>
            <a:stretch>
              <a:fillRect/>
            </a:stretch>
          </p:blipFill>
          <p:spPr bwMode="auto">
            <a:xfrm>
              <a:off x="7595196" y="1868194"/>
              <a:ext cx="740668" cy="644655"/>
            </a:xfrm>
            <a:prstGeom prst="rect">
              <a:avLst/>
            </a:prstGeom>
            <a:noFill/>
            <a:ln w="9525">
              <a:noFill/>
              <a:miter lim="800000"/>
              <a:headEnd/>
              <a:tailEnd/>
            </a:ln>
          </p:spPr>
        </p:pic>
        <p:pic>
          <p:nvPicPr>
            <p:cNvPr id="69643" name="Picture 4"/>
            <p:cNvPicPr>
              <a:picLocks noChangeAspect="1" noChangeArrowheads="1"/>
            </p:cNvPicPr>
            <p:nvPr/>
          </p:nvPicPr>
          <p:blipFill>
            <a:blip r:embed="rId4"/>
            <a:srcRect/>
            <a:stretch>
              <a:fillRect/>
            </a:stretch>
          </p:blipFill>
          <p:spPr bwMode="auto">
            <a:xfrm>
              <a:off x="6572264" y="2928934"/>
              <a:ext cx="1200150" cy="800100"/>
            </a:xfrm>
            <a:prstGeom prst="rect">
              <a:avLst/>
            </a:prstGeom>
            <a:noFill/>
            <a:ln w="9525">
              <a:noFill/>
              <a:miter lim="800000"/>
              <a:headEnd/>
              <a:tailEnd/>
            </a:ln>
          </p:spPr>
        </p:pic>
        <p:sp>
          <p:nvSpPr>
            <p:cNvPr id="69644" name="CasellaDiTesto 13"/>
            <p:cNvSpPr txBox="1">
              <a:spLocks noChangeArrowheads="1"/>
            </p:cNvSpPr>
            <p:nvPr/>
          </p:nvSpPr>
          <p:spPr bwMode="auto">
            <a:xfrm>
              <a:off x="4929190" y="4000504"/>
              <a:ext cx="3240930" cy="830997"/>
            </a:xfrm>
            <a:prstGeom prst="rect">
              <a:avLst/>
            </a:prstGeom>
            <a:noFill/>
            <a:ln w="9525">
              <a:noFill/>
              <a:miter lim="800000"/>
              <a:headEnd/>
              <a:tailEnd/>
            </a:ln>
          </p:spPr>
          <p:txBody>
            <a:bodyPr>
              <a:spAutoFit/>
            </a:bodyPr>
            <a:lstStyle/>
            <a:p>
              <a:pPr marL="342900" indent="-342900"/>
              <a:r>
                <a:rPr lang="it-IT" sz="1600">
                  <a:latin typeface="Calibri" pitchFamily="34" charset="0"/>
                </a:rPr>
                <a:t>4.	Restituisce al Cancelliere la </a:t>
              </a:r>
              <a:r>
                <a:rPr lang="it-IT" sz="1600" i="1">
                  <a:latin typeface="Calibri" pitchFamily="34" charset="0"/>
                </a:rPr>
                <a:t>relata </a:t>
              </a:r>
              <a:r>
                <a:rPr lang="it-IT" sz="1600">
                  <a:latin typeface="Calibri" pitchFamily="34" charset="0"/>
                </a:rPr>
                <a:t>di notifica e l’elenco delle Raccomandate inviate</a:t>
              </a:r>
            </a:p>
          </p:txBody>
        </p:sp>
        <p:pic>
          <p:nvPicPr>
            <p:cNvPr id="69645" name="Picture 6"/>
            <p:cNvPicPr>
              <a:picLocks noChangeAspect="1" noChangeArrowheads="1"/>
            </p:cNvPicPr>
            <p:nvPr/>
          </p:nvPicPr>
          <p:blipFill>
            <a:blip r:embed="rId5"/>
            <a:srcRect/>
            <a:stretch>
              <a:fillRect/>
            </a:stretch>
          </p:blipFill>
          <p:spPr bwMode="auto">
            <a:xfrm>
              <a:off x="5786446" y="5072074"/>
              <a:ext cx="752475" cy="619125"/>
            </a:xfrm>
            <a:prstGeom prst="rect">
              <a:avLst/>
            </a:prstGeom>
            <a:noFill/>
            <a:ln w="9525">
              <a:noFill/>
              <a:miter lim="800000"/>
              <a:headEnd/>
              <a:tailEnd/>
            </a:ln>
          </p:spPr>
        </p:pic>
        <p:pic>
          <p:nvPicPr>
            <p:cNvPr id="69646" name="Picture 7"/>
            <p:cNvPicPr>
              <a:picLocks noChangeAspect="1" noChangeArrowheads="1"/>
            </p:cNvPicPr>
            <p:nvPr/>
          </p:nvPicPr>
          <p:blipFill>
            <a:blip r:embed="rId6"/>
            <a:srcRect/>
            <a:stretch>
              <a:fillRect/>
            </a:stretch>
          </p:blipFill>
          <p:spPr bwMode="auto">
            <a:xfrm>
              <a:off x="7000892" y="4929198"/>
              <a:ext cx="1257300" cy="928694"/>
            </a:xfrm>
            <a:prstGeom prst="rect">
              <a:avLst/>
            </a:prstGeom>
            <a:noFill/>
            <a:ln w="9525">
              <a:noFill/>
              <a:miter lim="800000"/>
              <a:headEnd/>
              <a:tailEnd/>
            </a:ln>
          </p:spPr>
        </p:pic>
      </p:grpSp>
      <p:sp>
        <p:nvSpPr>
          <p:cNvPr id="13" name="Segnaposto numero diapositiva 12"/>
          <p:cNvSpPr>
            <a:spLocks noGrp="1"/>
          </p:cNvSpPr>
          <p:nvPr>
            <p:ph type="sldNum" sz="quarter" idx="12"/>
          </p:nvPr>
        </p:nvSpPr>
        <p:spPr/>
        <p:txBody>
          <a:bodyPr/>
          <a:lstStyle/>
          <a:p>
            <a:pPr>
              <a:defRPr/>
            </a:pPr>
            <a:fld id="{446673D2-CEF9-4B07-94B3-F85AD6346C84}" type="slidenum">
              <a:rPr lang="it-IT"/>
              <a:pPr>
                <a:defRPr/>
              </a:pPr>
              <a:t>34</a:t>
            </a:fld>
            <a:endParaRPr lang="it-IT"/>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olo 1"/>
          <p:cNvSpPr>
            <a:spLocks noGrp="1"/>
          </p:cNvSpPr>
          <p:nvPr>
            <p:ph type="title"/>
          </p:nvPr>
        </p:nvSpPr>
        <p:spPr>
          <a:xfrm>
            <a:off x="1285875" y="1571625"/>
            <a:ext cx="3636963" cy="1143000"/>
          </a:xfrm>
        </p:spPr>
        <p:txBody>
          <a:bodyPr/>
          <a:lstStyle/>
          <a:p>
            <a:pPr eaLnBrk="1" hangingPunct="1"/>
            <a:r>
              <a:rPr lang="it-IT" sz="2400" smtClean="0"/>
              <a:t>L’Ufficio Giudiziario:</a:t>
            </a:r>
          </a:p>
        </p:txBody>
      </p:sp>
      <p:grpSp>
        <p:nvGrpSpPr>
          <p:cNvPr id="70658" name="Group 106"/>
          <p:cNvGrpSpPr>
            <a:grpSpLocks/>
          </p:cNvGrpSpPr>
          <p:nvPr/>
        </p:nvGrpSpPr>
        <p:grpSpPr bwMode="auto">
          <a:xfrm>
            <a:off x="2071688" y="3143250"/>
            <a:ext cx="1143000" cy="1284288"/>
            <a:chOff x="2174851" y="2853741"/>
            <a:chExt cx="1045029" cy="1160601"/>
          </a:xfrm>
        </p:grpSpPr>
        <p:pic>
          <p:nvPicPr>
            <p:cNvPr id="70667" name="Picture 38" descr="j0432621"/>
            <p:cNvPicPr>
              <a:picLocks noChangeAspect="1" noChangeArrowheads="1"/>
            </p:cNvPicPr>
            <p:nvPr/>
          </p:nvPicPr>
          <p:blipFill>
            <a:blip r:embed="rId2"/>
            <a:srcRect/>
            <a:stretch>
              <a:fillRect/>
            </a:stretch>
          </p:blipFill>
          <p:spPr bwMode="auto">
            <a:xfrm>
              <a:off x="2232050" y="2853741"/>
              <a:ext cx="698400" cy="776036"/>
            </a:xfrm>
            <a:prstGeom prst="rect">
              <a:avLst/>
            </a:prstGeom>
            <a:noFill/>
            <a:ln w="9525">
              <a:noFill/>
              <a:miter lim="800000"/>
              <a:headEnd/>
              <a:tailEnd/>
            </a:ln>
          </p:spPr>
        </p:pic>
        <p:sp>
          <p:nvSpPr>
            <p:cNvPr id="11" name="TextBox 22"/>
            <p:cNvSpPr txBox="1">
              <a:spLocks noChangeArrowheads="1"/>
            </p:cNvSpPr>
            <p:nvPr/>
          </p:nvSpPr>
          <p:spPr bwMode="auto">
            <a:xfrm>
              <a:off x="2174851" y="3708769"/>
              <a:ext cx="1045029" cy="305573"/>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sz="1600" i="1" dirty="0">
                  <a:solidFill>
                    <a:srgbClr val="002060"/>
                  </a:solidFill>
                  <a:latin typeface="+mj-lt"/>
                </a:rPr>
                <a:t>Cancelliere</a:t>
              </a:r>
              <a:endParaRPr lang="en-US" sz="1600" i="1" dirty="0">
                <a:solidFill>
                  <a:srgbClr val="002060"/>
                </a:solidFill>
                <a:latin typeface="+mj-lt"/>
              </a:endParaRPr>
            </a:p>
          </p:txBody>
        </p:sp>
      </p:grpSp>
      <p:grpSp>
        <p:nvGrpSpPr>
          <p:cNvPr id="70659" name="Gruppo 12"/>
          <p:cNvGrpSpPr>
            <a:grpSpLocks/>
          </p:cNvGrpSpPr>
          <p:nvPr/>
        </p:nvGrpSpPr>
        <p:grpSpPr bwMode="auto">
          <a:xfrm>
            <a:off x="5286375" y="500063"/>
            <a:ext cx="3248025" cy="5143500"/>
            <a:chOff x="5286380" y="500042"/>
            <a:chExt cx="3247770" cy="5143536"/>
          </a:xfrm>
        </p:grpSpPr>
        <p:sp>
          <p:nvSpPr>
            <p:cNvPr id="6" name="Rettangolo 5"/>
            <p:cNvSpPr/>
            <p:nvPr/>
          </p:nvSpPr>
          <p:spPr>
            <a:xfrm>
              <a:off x="5286380" y="500042"/>
              <a:ext cx="3247770" cy="5143536"/>
            </a:xfrm>
            <a:prstGeom prst="rect">
              <a:avLst/>
            </a:prstGeom>
            <a:noFill/>
            <a:ln w="28575">
              <a:solidFill>
                <a:schemeClr val="accent3">
                  <a:lumMod val="40000"/>
                  <a:lumOff val="60000"/>
                </a:schemeClr>
              </a:solidFill>
            </a:ln>
            <a:effectLst>
              <a:glow rad="101600">
                <a:schemeClr val="accent3">
                  <a:satMod val="175000"/>
                  <a:alpha val="40000"/>
                </a:schemeClr>
              </a:glow>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70664" name="Rettangolo 6"/>
            <p:cNvSpPr>
              <a:spLocks noChangeArrowheads="1"/>
            </p:cNvSpPr>
            <p:nvPr/>
          </p:nvSpPr>
          <p:spPr bwMode="auto">
            <a:xfrm>
              <a:off x="5429256" y="642918"/>
              <a:ext cx="2928958" cy="3785652"/>
            </a:xfrm>
            <a:prstGeom prst="rect">
              <a:avLst/>
            </a:prstGeom>
            <a:noFill/>
            <a:ln w="9525">
              <a:noFill/>
              <a:miter lim="800000"/>
              <a:headEnd/>
              <a:tailEnd/>
            </a:ln>
          </p:spPr>
          <p:txBody>
            <a:bodyPr>
              <a:spAutoFit/>
            </a:bodyPr>
            <a:lstStyle/>
            <a:p>
              <a:pPr marL="342900" indent="-342900">
                <a:buFontTx/>
                <a:buAutoNum type="arabicPeriod"/>
              </a:pPr>
              <a:r>
                <a:rPr lang="it-IT" sz="1600">
                  <a:latin typeface="Calibri" pitchFamily="34" charset="0"/>
                </a:rPr>
                <a:t>Riceve la copia dell’atto notificato</a:t>
              </a:r>
            </a:p>
            <a:p>
              <a:pPr marL="342900" indent="-342900"/>
              <a:endParaRPr lang="it-IT" sz="1600">
                <a:latin typeface="Calibri" pitchFamily="34" charset="0"/>
              </a:endParaRPr>
            </a:p>
            <a:p>
              <a:pPr marL="342900" indent="-342900">
                <a:buFontTx/>
                <a:buAutoNum type="arabicPeriod" startAt="2"/>
              </a:pPr>
              <a:r>
                <a:rPr lang="it-IT" sz="1600">
                  <a:latin typeface="Calibri" pitchFamily="34" charset="0"/>
                </a:rPr>
                <a:t>Ufficio ricezione posta smista alla cancelleria/segreteria competente</a:t>
              </a:r>
            </a:p>
            <a:p>
              <a:pPr marL="342900" indent="-342900"/>
              <a:endParaRPr lang="it-IT" sz="1600">
                <a:latin typeface="Calibri" pitchFamily="34" charset="0"/>
              </a:endParaRPr>
            </a:p>
            <a:p>
              <a:pPr marL="342900" indent="-342900">
                <a:buFontTx/>
                <a:buAutoNum type="arabicPeriod" startAt="3"/>
              </a:pPr>
              <a:r>
                <a:rPr lang="it-IT" sz="1600">
                  <a:latin typeface="Calibri" pitchFamily="34" charset="0"/>
                </a:rPr>
                <a:t>Annota sul registro notifiche il rientro della cartolina</a:t>
              </a:r>
            </a:p>
            <a:p>
              <a:pPr marL="342900" indent="-342900"/>
              <a:endParaRPr lang="it-IT" sz="1600">
                <a:latin typeface="Calibri" pitchFamily="34" charset="0"/>
              </a:endParaRPr>
            </a:p>
            <a:p>
              <a:pPr marL="342900" indent="-342900"/>
              <a:r>
                <a:rPr lang="it-IT" sz="1600">
                  <a:latin typeface="Calibri" pitchFamily="34" charset="0"/>
                </a:rPr>
                <a:t>4.	Il cancelliere inserisce la ricevuta di consegna nel fascicolo del Procedimento e verifica la corretta notifica</a:t>
              </a:r>
            </a:p>
          </p:txBody>
        </p:sp>
        <p:pic>
          <p:nvPicPr>
            <p:cNvPr id="70665" name="Picture 2"/>
            <p:cNvPicPr>
              <a:picLocks noChangeAspect="1" noChangeArrowheads="1"/>
            </p:cNvPicPr>
            <p:nvPr/>
          </p:nvPicPr>
          <p:blipFill>
            <a:blip r:embed="rId3"/>
            <a:srcRect/>
            <a:stretch>
              <a:fillRect/>
            </a:stretch>
          </p:blipFill>
          <p:spPr bwMode="auto">
            <a:xfrm>
              <a:off x="6715140" y="4429132"/>
              <a:ext cx="1352550" cy="1000125"/>
            </a:xfrm>
            <a:prstGeom prst="rect">
              <a:avLst/>
            </a:prstGeom>
            <a:noFill/>
            <a:ln w="9525">
              <a:noFill/>
              <a:miter lim="800000"/>
              <a:headEnd/>
              <a:tailEnd/>
            </a:ln>
          </p:spPr>
        </p:pic>
        <p:pic>
          <p:nvPicPr>
            <p:cNvPr id="70666" name="Picture 3"/>
            <p:cNvPicPr>
              <a:picLocks noChangeAspect="1" noChangeArrowheads="1"/>
            </p:cNvPicPr>
            <p:nvPr/>
          </p:nvPicPr>
          <p:blipFill>
            <a:blip r:embed="rId4"/>
            <a:srcRect/>
            <a:stretch>
              <a:fillRect/>
            </a:stretch>
          </p:blipFill>
          <p:spPr bwMode="auto">
            <a:xfrm>
              <a:off x="7715272" y="1500174"/>
              <a:ext cx="571504" cy="700553"/>
            </a:xfrm>
            <a:prstGeom prst="rect">
              <a:avLst/>
            </a:prstGeom>
            <a:noFill/>
            <a:ln w="9525">
              <a:noFill/>
              <a:miter lim="800000"/>
              <a:headEnd/>
              <a:tailEnd/>
            </a:ln>
          </p:spPr>
        </p:pic>
      </p:grpSp>
      <p:sp>
        <p:nvSpPr>
          <p:cNvPr id="12" name="Segnaposto numero diapositiva 11"/>
          <p:cNvSpPr>
            <a:spLocks noGrp="1"/>
          </p:cNvSpPr>
          <p:nvPr>
            <p:ph type="sldNum" sz="quarter" idx="12"/>
          </p:nvPr>
        </p:nvSpPr>
        <p:spPr/>
        <p:txBody>
          <a:bodyPr/>
          <a:lstStyle/>
          <a:p>
            <a:pPr>
              <a:defRPr/>
            </a:pPr>
            <a:fld id="{C6C680A0-3ADC-44C9-9030-8AF5DBADD161}" type="slidenum">
              <a:rPr lang="it-IT"/>
              <a:pPr>
                <a:defRPr/>
              </a:pPr>
              <a:t>35</a:t>
            </a:fld>
            <a:endParaRPr lang="it-IT"/>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olo 1"/>
          <p:cNvSpPr>
            <a:spLocks noGrp="1"/>
          </p:cNvSpPr>
          <p:nvPr>
            <p:ph type="title"/>
          </p:nvPr>
        </p:nvSpPr>
        <p:spPr>
          <a:xfrm>
            <a:off x="1285875" y="1571625"/>
            <a:ext cx="3636963" cy="1143000"/>
          </a:xfrm>
        </p:spPr>
        <p:txBody>
          <a:bodyPr/>
          <a:lstStyle/>
          <a:p>
            <a:pPr eaLnBrk="1" hangingPunct="1"/>
            <a:r>
              <a:rPr lang="it-IT" sz="2400" smtClean="0"/>
              <a:t>L’Ufficio Giudiziario:</a:t>
            </a:r>
          </a:p>
        </p:txBody>
      </p:sp>
      <p:grpSp>
        <p:nvGrpSpPr>
          <p:cNvPr id="71682" name="Group 106"/>
          <p:cNvGrpSpPr>
            <a:grpSpLocks/>
          </p:cNvGrpSpPr>
          <p:nvPr/>
        </p:nvGrpSpPr>
        <p:grpSpPr bwMode="auto">
          <a:xfrm>
            <a:off x="2071688" y="3143250"/>
            <a:ext cx="1143000" cy="1284288"/>
            <a:chOff x="2174851" y="2853741"/>
            <a:chExt cx="1045029" cy="1160601"/>
          </a:xfrm>
        </p:grpSpPr>
        <p:pic>
          <p:nvPicPr>
            <p:cNvPr id="71691" name="Picture 38" descr="j0432621"/>
            <p:cNvPicPr>
              <a:picLocks noChangeAspect="1" noChangeArrowheads="1"/>
            </p:cNvPicPr>
            <p:nvPr/>
          </p:nvPicPr>
          <p:blipFill>
            <a:blip r:embed="rId2"/>
            <a:srcRect/>
            <a:stretch>
              <a:fillRect/>
            </a:stretch>
          </p:blipFill>
          <p:spPr bwMode="auto">
            <a:xfrm>
              <a:off x="2232050" y="2853741"/>
              <a:ext cx="698400" cy="776036"/>
            </a:xfrm>
            <a:prstGeom prst="rect">
              <a:avLst/>
            </a:prstGeom>
            <a:noFill/>
            <a:ln w="9525">
              <a:noFill/>
              <a:miter lim="800000"/>
              <a:headEnd/>
              <a:tailEnd/>
            </a:ln>
          </p:spPr>
        </p:pic>
        <p:sp>
          <p:nvSpPr>
            <p:cNvPr id="11" name="TextBox 22"/>
            <p:cNvSpPr txBox="1">
              <a:spLocks noChangeArrowheads="1"/>
            </p:cNvSpPr>
            <p:nvPr/>
          </p:nvSpPr>
          <p:spPr bwMode="auto">
            <a:xfrm>
              <a:off x="2174851" y="3708769"/>
              <a:ext cx="1045029" cy="305573"/>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sz="1600" i="1" dirty="0">
                  <a:solidFill>
                    <a:srgbClr val="002060"/>
                  </a:solidFill>
                  <a:latin typeface="+mj-lt"/>
                </a:rPr>
                <a:t>Cancelliere</a:t>
              </a:r>
              <a:endParaRPr lang="en-US" sz="1600" i="1" dirty="0">
                <a:solidFill>
                  <a:srgbClr val="002060"/>
                </a:solidFill>
                <a:latin typeface="+mj-lt"/>
              </a:endParaRPr>
            </a:p>
          </p:txBody>
        </p:sp>
      </p:grpSp>
      <p:grpSp>
        <p:nvGrpSpPr>
          <p:cNvPr id="71683" name="Gruppo 12"/>
          <p:cNvGrpSpPr>
            <a:grpSpLocks/>
          </p:cNvGrpSpPr>
          <p:nvPr/>
        </p:nvGrpSpPr>
        <p:grpSpPr bwMode="auto">
          <a:xfrm>
            <a:off x="5286375" y="500063"/>
            <a:ext cx="3248025" cy="5143500"/>
            <a:chOff x="5286380" y="500042"/>
            <a:chExt cx="3247770" cy="5143536"/>
          </a:xfrm>
        </p:grpSpPr>
        <p:sp>
          <p:nvSpPr>
            <p:cNvPr id="6" name="Rettangolo 5"/>
            <p:cNvSpPr/>
            <p:nvPr/>
          </p:nvSpPr>
          <p:spPr>
            <a:xfrm>
              <a:off x="5286380" y="500042"/>
              <a:ext cx="3247770" cy="5143536"/>
            </a:xfrm>
            <a:prstGeom prst="rect">
              <a:avLst/>
            </a:prstGeom>
            <a:noFill/>
            <a:ln w="28575">
              <a:solidFill>
                <a:schemeClr val="accent3">
                  <a:lumMod val="40000"/>
                  <a:lumOff val="60000"/>
                </a:schemeClr>
              </a:solidFill>
            </a:ln>
            <a:effectLst>
              <a:glow rad="101600">
                <a:schemeClr val="accent3">
                  <a:satMod val="175000"/>
                  <a:alpha val="40000"/>
                </a:schemeClr>
              </a:glow>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dirty="0"/>
            </a:p>
          </p:txBody>
        </p:sp>
        <p:sp>
          <p:nvSpPr>
            <p:cNvPr id="71688" name="Rettangolo 6"/>
            <p:cNvSpPr>
              <a:spLocks noChangeArrowheads="1"/>
            </p:cNvSpPr>
            <p:nvPr/>
          </p:nvSpPr>
          <p:spPr bwMode="auto">
            <a:xfrm>
              <a:off x="5429256" y="642918"/>
              <a:ext cx="2928958" cy="3785652"/>
            </a:xfrm>
            <a:prstGeom prst="rect">
              <a:avLst/>
            </a:prstGeom>
            <a:noFill/>
            <a:ln w="9525">
              <a:noFill/>
              <a:miter lim="800000"/>
              <a:headEnd/>
              <a:tailEnd/>
            </a:ln>
          </p:spPr>
          <p:txBody>
            <a:bodyPr>
              <a:spAutoFit/>
            </a:bodyPr>
            <a:lstStyle/>
            <a:p>
              <a:pPr marL="342900" indent="-342900">
                <a:buFontTx/>
                <a:buAutoNum type="arabicPeriod"/>
              </a:pPr>
              <a:r>
                <a:rPr lang="it-IT" sz="1600">
                  <a:latin typeface="Calibri" pitchFamily="34" charset="0"/>
                </a:rPr>
                <a:t>Riceve la copia dell’atto notificato</a:t>
              </a:r>
            </a:p>
            <a:p>
              <a:pPr marL="342900" indent="-342900"/>
              <a:endParaRPr lang="it-IT" sz="1600">
                <a:latin typeface="Calibri" pitchFamily="34" charset="0"/>
              </a:endParaRPr>
            </a:p>
            <a:p>
              <a:pPr marL="342900" indent="-342900">
                <a:buFontTx/>
                <a:buAutoNum type="arabicPeriod" startAt="2"/>
              </a:pPr>
              <a:r>
                <a:rPr lang="it-IT" sz="1600">
                  <a:latin typeface="Calibri" pitchFamily="34" charset="0"/>
                </a:rPr>
                <a:t>Ufficio ricezione posta smista alla cancelleria/segreteria competente</a:t>
              </a:r>
            </a:p>
            <a:p>
              <a:pPr marL="342900" indent="-342900"/>
              <a:endParaRPr lang="it-IT" sz="1600">
                <a:latin typeface="Calibri" pitchFamily="34" charset="0"/>
              </a:endParaRPr>
            </a:p>
            <a:p>
              <a:pPr marL="342900" indent="-342900">
                <a:buFontTx/>
                <a:buAutoNum type="arabicPeriod" startAt="3"/>
              </a:pPr>
              <a:r>
                <a:rPr lang="it-IT" sz="1600">
                  <a:latin typeface="Calibri" pitchFamily="34" charset="0"/>
                </a:rPr>
                <a:t>Annota sul registro notifiche il rientro della cartolina</a:t>
              </a:r>
            </a:p>
            <a:p>
              <a:pPr marL="342900" indent="-342900"/>
              <a:endParaRPr lang="it-IT" sz="1600">
                <a:latin typeface="Calibri" pitchFamily="34" charset="0"/>
              </a:endParaRPr>
            </a:p>
            <a:p>
              <a:pPr marL="342900" indent="-342900"/>
              <a:r>
                <a:rPr lang="it-IT" sz="1600">
                  <a:latin typeface="Calibri" pitchFamily="34" charset="0"/>
                </a:rPr>
                <a:t>4.	Il cancelliere inserisce la ricevuta di consegna nel fascicolo del Procedimento e verifica la corretta notifica</a:t>
              </a:r>
            </a:p>
          </p:txBody>
        </p:sp>
        <p:pic>
          <p:nvPicPr>
            <p:cNvPr id="71689" name="Picture 2"/>
            <p:cNvPicPr>
              <a:picLocks noChangeAspect="1" noChangeArrowheads="1"/>
            </p:cNvPicPr>
            <p:nvPr/>
          </p:nvPicPr>
          <p:blipFill>
            <a:blip r:embed="rId3"/>
            <a:srcRect/>
            <a:stretch>
              <a:fillRect/>
            </a:stretch>
          </p:blipFill>
          <p:spPr bwMode="auto">
            <a:xfrm>
              <a:off x="6715140" y="4429132"/>
              <a:ext cx="1352550" cy="1000125"/>
            </a:xfrm>
            <a:prstGeom prst="rect">
              <a:avLst/>
            </a:prstGeom>
            <a:noFill/>
            <a:ln w="9525">
              <a:noFill/>
              <a:miter lim="800000"/>
              <a:headEnd/>
              <a:tailEnd/>
            </a:ln>
          </p:spPr>
        </p:pic>
        <p:pic>
          <p:nvPicPr>
            <p:cNvPr id="71690" name="Picture 3"/>
            <p:cNvPicPr>
              <a:picLocks noChangeAspect="1" noChangeArrowheads="1"/>
            </p:cNvPicPr>
            <p:nvPr/>
          </p:nvPicPr>
          <p:blipFill>
            <a:blip r:embed="rId4"/>
            <a:srcRect/>
            <a:stretch>
              <a:fillRect/>
            </a:stretch>
          </p:blipFill>
          <p:spPr bwMode="auto">
            <a:xfrm>
              <a:off x="7715272" y="1500174"/>
              <a:ext cx="571504" cy="700553"/>
            </a:xfrm>
            <a:prstGeom prst="rect">
              <a:avLst/>
            </a:prstGeom>
            <a:noFill/>
            <a:ln w="9525">
              <a:noFill/>
              <a:miter lim="800000"/>
              <a:headEnd/>
              <a:tailEnd/>
            </a:ln>
          </p:spPr>
        </p:pic>
      </p:grpSp>
      <p:sp>
        <p:nvSpPr>
          <p:cNvPr id="12" name="Segnaposto numero diapositiva 11"/>
          <p:cNvSpPr>
            <a:spLocks noGrp="1"/>
          </p:cNvSpPr>
          <p:nvPr>
            <p:ph type="sldNum" sz="quarter" idx="12"/>
          </p:nvPr>
        </p:nvSpPr>
        <p:spPr/>
        <p:txBody>
          <a:bodyPr/>
          <a:lstStyle/>
          <a:p>
            <a:pPr>
              <a:defRPr/>
            </a:pPr>
            <a:fld id="{AEA38150-901C-490F-8C3D-C45BE138C29C}" type="slidenum">
              <a:rPr lang="it-IT"/>
              <a:pPr>
                <a:defRPr/>
              </a:pPr>
              <a:t>36</a:t>
            </a:fld>
            <a:endParaRPr lang="it-IT"/>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7663" y="285750"/>
            <a:ext cx="8147050" cy="849313"/>
          </a:xfrm>
        </p:spPr>
        <p:txBody>
          <a:bodyPr rtlCol="0">
            <a:normAutofit/>
          </a:bodyPr>
          <a:lstStyle/>
          <a:p>
            <a:pPr algn="l" eaLnBrk="1" fontAlgn="auto" hangingPunct="1">
              <a:spcAft>
                <a:spcPts val="0"/>
              </a:spcAft>
              <a:defRPr/>
            </a:pPr>
            <a:r>
              <a:rPr lang="it-IT" sz="2900" dirty="0" smtClean="0">
                <a:solidFill>
                  <a:schemeClr val="accent1">
                    <a:lumMod val="75000"/>
                  </a:schemeClr>
                </a:solidFill>
              </a:rPr>
              <a:t>5. Soluzione adottata: SNP – Sistema Notifiche Penali</a:t>
            </a:r>
            <a:endParaRPr lang="it-IT" sz="2900" dirty="0"/>
          </a:p>
        </p:txBody>
      </p:sp>
      <p:sp>
        <p:nvSpPr>
          <p:cNvPr id="7" name="Segnaposto numero diapositiva 6"/>
          <p:cNvSpPr>
            <a:spLocks noGrp="1"/>
          </p:cNvSpPr>
          <p:nvPr>
            <p:ph type="sldNum" sz="quarter" idx="12"/>
          </p:nvPr>
        </p:nvSpPr>
        <p:spPr/>
        <p:txBody>
          <a:bodyPr/>
          <a:lstStyle/>
          <a:p>
            <a:pPr>
              <a:defRPr/>
            </a:pPr>
            <a:fld id="{BCCDA6E3-45FB-4ABC-96DD-466EC04C6027}" type="slidenum">
              <a:rPr lang="it-IT"/>
              <a:pPr>
                <a:defRPr/>
              </a:pPr>
              <a:t>37</a:t>
            </a:fld>
            <a:endParaRPr lang="it-IT"/>
          </a:p>
        </p:txBody>
      </p:sp>
      <p:graphicFrame>
        <p:nvGraphicFramePr>
          <p:cNvPr id="10" name="Diagramma 9"/>
          <p:cNvGraphicFramePr/>
          <p:nvPr/>
        </p:nvGraphicFramePr>
        <p:xfrm>
          <a:off x="609600" y="1428736"/>
          <a:ext cx="7677176" cy="485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2910" y="1142984"/>
            <a:ext cx="7640956" cy="5072098"/>
          </a:xfrm>
          <a:effectLst>
            <a:innerShdw blurRad="114300">
              <a:prstClr val="black"/>
            </a:innerShdw>
          </a:effectLst>
          <a:scene3d>
            <a:camera prst="obliqueTopLef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rtlCol="0">
            <a:normAutofit/>
          </a:bodyPr>
          <a:lstStyle/>
          <a:p>
            <a:pPr algn="just" eaLnBrk="1" fontAlgn="auto" hangingPunct="1">
              <a:lnSpc>
                <a:spcPct val="200000"/>
              </a:lnSpc>
              <a:spcAft>
                <a:spcPts val="0"/>
              </a:spcAft>
              <a:buFont typeface="Arial" pitchFamily="34" charset="0"/>
              <a:buNone/>
              <a:defRPr/>
            </a:pPr>
            <a:r>
              <a:rPr lang="it-IT" sz="1800" dirty="0" smtClean="0">
                <a:solidFill>
                  <a:schemeClr val="accent2">
                    <a:lumMod val="75000"/>
                  </a:schemeClr>
                </a:solidFill>
                <a:latin typeface="+mj-lt"/>
                <a:ea typeface="Times New Roman" pitchFamily="18" charset="0"/>
              </a:rPr>
              <a:t>	</a:t>
            </a:r>
            <a:r>
              <a:rPr lang="it-IT" sz="2000" b="1" i="1" dirty="0" smtClean="0">
                <a:solidFill>
                  <a:schemeClr val="accent2">
                    <a:lumMod val="75000"/>
                  </a:schemeClr>
                </a:solidFill>
                <a:latin typeface="+mj-lt"/>
                <a:ea typeface="Times New Roman" pitchFamily="18" charset="0"/>
              </a:rPr>
              <a:t>La soluzione tecnica individuata propone un sistema centralizzato web </a:t>
            </a:r>
            <a:r>
              <a:rPr lang="it-IT" sz="2000" b="1" i="1" dirty="0" err="1" smtClean="0">
                <a:solidFill>
                  <a:schemeClr val="accent2">
                    <a:lumMod val="75000"/>
                  </a:schemeClr>
                </a:solidFill>
                <a:latin typeface="+mj-lt"/>
                <a:ea typeface="Times New Roman" pitchFamily="18" charset="0"/>
              </a:rPr>
              <a:t>based</a:t>
            </a:r>
            <a:r>
              <a:rPr lang="it-IT" sz="2000" b="1" i="1" dirty="0" smtClean="0">
                <a:solidFill>
                  <a:schemeClr val="accent2">
                    <a:lumMod val="75000"/>
                  </a:schemeClr>
                </a:solidFill>
                <a:latin typeface="+mj-lt"/>
                <a:ea typeface="Times New Roman" pitchFamily="18" charset="0"/>
              </a:rPr>
              <a:t> che verrà distribuito a tutte le Cancellerie/Segreterie degli Uffici Giudiziari del settore penale per la gestione, monitoraggio ed il controllo del flusso di informazioni e documenti legati al processo di notificazione di un atto giudiziario verso destinatari, esclusi imputati, che afferiscono ad un procedimento penale. </a:t>
            </a:r>
          </a:p>
          <a:p>
            <a:pPr algn="just" eaLnBrk="1" fontAlgn="auto" hangingPunct="1">
              <a:spcAft>
                <a:spcPts val="0"/>
              </a:spcAft>
              <a:buFont typeface="Arial" pitchFamily="34" charset="0"/>
              <a:buNone/>
              <a:defRPr/>
            </a:pPr>
            <a:endParaRPr lang="it-IT" sz="1800" i="1" dirty="0" smtClean="0">
              <a:latin typeface="+mj-lt"/>
              <a:ea typeface="Times New Roman" pitchFamily="18" charset="0"/>
            </a:endParaRPr>
          </a:p>
          <a:p>
            <a:pPr algn="just" eaLnBrk="1" fontAlgn="auto" hangingPunct="1">
              <a:spcAft>
                <a:spcPts val="0"/>
              </a:spcAft>
              <a:buFont typeface="Arial" pitchFamily="34" charset="0"/>
              <a:buNone/>
              <a:defRPr/>
            </a:pPr>
            <a:r>
              <a:rPr lang="it-IT" sz="1800" dirty="0" smtClean="0"/>
              <a:t>	</a:t>
            </a:r>
            <a:endParaRPr lang="it-IT" sz="1900" i="1" dirty="0" smtClean="0">
              <a:latin typeface="+mj-lt"/>
              <a:ea typeface="Times New Roman" pitchFamily="18" charset="0"/>
            </a:endParaRPr>
          </a:p>
          <a:p>
            <a:pPr algn="just" eaLnBrk="1" fontAlgn="auto" hangingPunct="1">
              <a:spcAft>
                <a:spcPts val="0"/>
              </a:spcAft>
              <a:buFont typeface="Arial" pitchFamily="34" charset="0"/>
              <a:buNone/>
              <a:defRPr/>
            </a:pPr>
            <a:endParaRPr lang="it-IT" sz="1800" dirty="0" smtClean="0">
              <a:latin typeface="+mj-lt"/>
              <a:ea typeface="Times New Roman" pitchFamily="18" charset="0"/>
            </a:endParaRPr>
          </a:p>
          <a:p>
            <a:pPr algn="just" eaLnBrk="1" fontAlgn="auto" hangingPunct="1">
              <a:spcAft>
                <a:spcPts val="0"/>
              </a:spcAft>
              <a:buFont typeface="Arial" pitchFamily="34" charset="0"/>
              <a:buNone/>
              <a:defRPr/>
            </a:pPr>
            <a:endParaRPr lang="it-IT" sz="1800" dirty="0" smtClean="0">
              <a:latin typeface="+mj-lt"/>
              <a:ea typeface="Times New Roman" pitchFamily="18" charset="0"/>
            </a:endParaRPr>
          </a:p>
          <a:p>
            <a:pPr algn="just" eaLnBrk="1" fontAlgn="auto" hangingPunct="1">
              <a:spcAft>
                <a:spcPts val="0"/>
              </a:spcAft>
              <a:buFont typeface="Arial" pitchFamily="34" charset="0"/>
              <a:buNone/>
              <a:defRPr/>
            </a:pPr>
            <a:endParaRPr lang="it-IT" sz="1800" dirty="0" smtClean="0">
              <a:latin typeface="+mj-lt"/>
            </a:endParaRPr>
          </a:p>
          <a:p>
            <a:pPr algn="just" eaLnBrk="1" fontAlgn="auto" hangingPunct="1">
              <a:spcAft>
                <a:spcPts val="0"/>
              </a:spcAft>
              <a:buFont typeface="Arial" pitchFamily="34" charset="0"/>
              <a:buNone/>
              <a:defRPr/>
            </a:pPr>
            <a:endParaRPr lang="it-IT" sz="1800" dirty="0" smtClean="0">
              <a:latin typeface="+mj-lt"/>
            </a:endParaRPr>
          </a:p>
          <a:p>
            <a:pPr algn="just" eaLnBrk="1" fontAlgn="auto" hangingPunct="1">
              <a:spcAft>
                <a:spcPts val="0"/>
              </a:spcAft>
              <a:buFont typeface="Arial" pitchFamily="34" charset="0"/>
              <a:buNone/>
              <a:defRPr/>
            </a:pPr>
            <a:endParaRPr lang="it-IT" sz="1800" dirty="0" smtClean="0">
              <a:latin typeface="+mj-lt"/>
            </a:endParaRPr>
          </a:p>
          <a:p>
            <a:pPr eaLnBrk="1" fontAlgn="auto" hangingPunct="1">
              <a:spcAft>
                <a:spcPts val="0"/>
              </a:spcAft>
              <a:buFont typeface="Arial" pitchFamily="34" charset="0"/>
              <a:buNone/>
              <a:defRPr/>
            </a:pPr>
            <a:endParaRPr lang="it-IT" dirty="0"/>
          </a:p>
        </p:txBody>
      </p:sp>
      <p:sp>
        <p:nvSpPr>
          <p:cNvPr id="4" name="Segnaposto numero diapositiva 3"/>
          <p:cNvSpPr>
            <a:spLocks noGrp="1"/>
          </p:cNvSpPr>
          <p:nvPr>
            <p:ph type="sldNum" sz="quarter" idx="12"/>
          </p:nvPr>
        </p:nvSpPr>
        <p:spPr/>
        <p:txBody>
          <a:bodyPr/>
          <a:lstStyle/>
          <a:p>
            <a:pPr>
              <a:defRPr/>
            </a:pPr>
            <a:fld id="{C975E911-8253-4CFD-8041-487C0D111DD5}" type="slidenum">
              <a:rPr lang="it-IT"/>
              <a:pPr>
                <a:defRPr/>
              </a:pPr>
              <a:t>38</a:t>
            </a:fld>
            <a:endParaRPr lang="it-IT"/>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a:spLocks noGrp="1"/>
          </p:cNvSpPr>
          <p:nvPr>
            <p:ph idx="1"/>
          </p:nvPr>
        </p:nvSpPr>
        <p:spPr>
          <a:xfrm>
            <a:off x="857250" y="642938"/>
            <a:ext cx="7208838" cy="2500312"/>
          </a:xfrm>
        </p:spPr>
        <p:txBody>
          <a:bodyPr rtlCol="0">
            <a:normAutofit/>
          </a:bodyPr>
          <a:lstStyle/>
          <a:p>
            <a:pPr algn="just">
              <a:lnSpc>
                <a:spcPct val="150000"/>
              </a:lnSpc>
              <a:spcAft>
                <a:spcPts val="0"/>
              </a:spcAft>
              <a:buFont typeface="Arial" pitchFamily="34" charset="0"/>
              <a:buNone/>
              <a:defRPr/>
            </a:pPr>
            <a:r>
              <a:rPr lang="it-IT" sz="1800" dirty="0" smtClean="0"/>
              <a:t>	La soluzione adottata consente l’invio di notifiche per mezzo della Posta Elettronica Certificata (PEC) a persona diversa dall’imputato, quindi a </a:t>
            </a:r>
            <a:r>
              <a:rPr lang="it-IT" sz="1800" dirty="0" smtClean="0">
                <a:solidFill>
                  <a:schemeClr val="accent2">
                    <a:lumMod val="75000"/>
                  </a:schemeClr>
                </a:solidFill>
              </a:rPr>
              <a:t>difensori, periti e consulenti, parte offesa, parte civile, responsabile civile </a:t>
            </a:r>
            <a:r>
              <a:rPr lang="it-IT" sz="1800" dirty="0" smtClean="0"/>
              <a:t>e, ove dotati di un indirizzo di posta elettronica certificata, anche gli </a:t>
            </a:r>
            <a:r>
              <a:rPr lang="it-IT" sz="1800" dirty="0" smtClean="0">
                <a:solidFill>
                  <a:schemeClr val="accent2">
                    <a:lumMod val="75000"/>
                  </a:schemeClr>
                </a:solidFill>
              </a:rPr>
              <a:t>uffici giudiziari </a:t>
            </a:r>
            <a:r>
              <a:rPr lang="it-IT" sz="1800" dirty="0" smtClean="0"/>
              <a:t>verso i quali effettuare comunicazioni.</a:t>
            </a:r>
            <a:endParaRPr lang="it-IT" sz="1800" dirty="0"/>
          </a:p>
        </p:txBody>
      </p:sp>
      <p:pic>
        <p:nvPicPr>
          <p:cNvPr id="75778" name="Picture 3" descr="Man_Black.png"/>
          <p:cNvPicPr>
            <a:picLocks noChangeAspect="1"/>
          </p:cNvPicPr>
          <p:nvPr/>
        </p:nvPicPr>
        <p:blipFill>
          <a:blip r:embed="rId2"/>
          <a:srcRect/>
          <a:stretch>
            <a:fillRect/>
          </a:stretch>
        </p:blipFill>
        <p:spPr bwMode="auto">
          <a:xfrm>
            <a:off x="1357313" y="5000625"/>
            <a:ext cx="785812" cy="725488"/>
          </a:xfrm>
          <a:prstGeom prst="rect">
            <a:avLst/>
          </a:prstGeom>
          <a:noFill/>
          <a:ln w="6350">
            <a:noFill/>
            <a:miter lim="800000"/>
            <a:headEnd/>
            <a:tailEnd/>
          </a:ln>
        </p:spPr>
      </p:pic>
      <p:sp>
        <p:nvSpPr>
          <p:cNvPr id="12" name="TextBox 22"/>
          <p:cNvSpPr txBox="1">
            <a:spLocks noChangeArrowheads="1"/>
          </p:cNvSpPr>
          <p:nvPr/>
        </p:nvSpPr>
        <p:spPr bwMode="auto">
          <a:xfrm>
            <a:off x="1214438" y="5786438"/>
            <a:ext cx="1285875" cy="369887"/>
          </a:xfrm>
          <a:prstGeom prst="rect">
            <a:avLst/>
          </a:prstGeom>
          <a:noFill/>
          <a:ln w="9525">
            <a:noFill/>
            <a:miter lim="800000"/>
            <a:headEnd/>
            <a:tailEnd/>
          </a:ln>
        </p:spPr>
        <p:txBody>
          <a:bodyPr>
            <a:spAutoFit/>
          </a:bodyPr>
          <a:lstStyle/>
          <a:p>
            <a:pPr marL="88900" indent="-88900" eaLnBrk="0" fontAlgn="auto" hangingPunct="0">
              <a:spcBef>
                <a:spcPct val="20000"/>
              </a:spcBef>
              <a:spcAft>
                <a:spcPts val="0"/>
              </a:spcAft>
              <a:buSzPct val="100000"/>
              <a:buFont typeface="Wingdings" pitchFamily="2" charset="2"/>
              <a:buNone/>
              <a:defRPr/>
            </a:pPr>
            <a:r>
              <a:rPr lang="it-IT" i="1" dirty="0">
                <a:solidFill>
                  <a:srgbClr val="002060"/>
                </a:solidFill>
                <a:latin typeface="+mj-lt"/>
              </a:rPr>
              <a:t>Cancelliere</a:t>
            </a:r>
            <a:endParaRPr lang="en-US" i="1" dirty="0">
              <a:solidFill>
                <a:srgbClr val="002060"/>
              </a:solidFill>
              <a:latin typeface="+mj-lt"/>
            </a:endParaRPr>
          </a:p>
        </p:txBody>
      </p:sp>
      <p:pic>
        <p:nvPicPr>
          <p:cNvPr id="75780" name="Picture 2" descr="http://t0.gstatic.com/images?q=tbn:ANd9GcRsHKBRh1zHRw-6WkoD7HZQmk-Afoq5zqIG9jIMP1GMvOlcipCFsg"/>
          <p:cNvPicPr>
            <a:picLocks noChangeAspect="1" noChangeArrowheads="1"/>
          </p:cNvPicPr>
          <p:nvPr/>
        </p:nvPicPr>
        <p:blipFill>
          <a:blip r:embed="rId3"/>
          <a:srcRect/>
          <a:stretch>
            <a:fillRect/>
          </a:stretch>
        </p:blipFill>
        <p:spPr bwMode="auto">
          <a:xfrm>
            <a:off x="2928938" y="5143500"/>
            <a:ext cx="908050" cy="571500"/>
          </a:xfrm>
          <a:prstGeom prst="rect">
            <a:avLst/>
          </a:prstGeom>
          <a:noFill/>
          <a:ln w="9525">
            <a:noFill/>
            <a:miter lim="800000"/>
            <a:headEnd/>
            <a:tailEnd/>
          </a:ln>
        </p:spPr>
      </p:pic>
      <p:cxnSp>
        <p:nvCxnSpPr>
          <p:cNvPr id="20" name="Straight Arrow Connector 30"/>
          <p:cNvCxnSpPr/>
          <p:nvPr/>
        </p:nvCxnSpPr>
        <p:spPr>
          <a:xfrm>
            <a:off x="4000500" y="5357813"/>
            <a:ext cx="2071688" cy="1071562"/>
          </a:xfrm>
          <a:prstGeom prst="straightConnector1">
            <a:avLst/>
          </a:prstGeom>
          <a:ln w="28575">
            <a:solidFill>
              <a:schemeClr val="tx1">
                <a:lumMod val="65000"/>
                <a:lumOff val="3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30"/>
          <p:cNvCxnSpPr/>
          <p:nvPr/>
        </p:nvCxnSpPr>
        <p:spPr>
          <a:xfrm flipV="1">
            <a:off x="3929063" y="4143375"/>
            <a:ext cx="1857375" cy="1214438"/>
          </a:xfrm>
          <a:prstGeom prst="straightConnector1">
            <a:avLst/>
          </a:prstGeom>
          <a:ln w="28575">
            <a:solidFill>
              <a:schemeClr val="tx1">
                <a:lumMod val="65000"/>
                <a:lumOff val="3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30"/>
          <p:cNvCxnSpPr/>
          <p:nvPr/>
        </p:nvCxnSpPr>
        <p:spPr>
          <a:xfrm flipV="1">
            <a:off x="4000500" y="4857750"/>
            <a:ext cx="2000250" cy="465138"/>
          </a:xfrm>
          <a:prstGeom prst="straightConnector1">
            <a:avLst/>
          </a:prstGeom>
          <a:ln w="28575">
            <a:solidFill>
              <a:schemeClr val="tx1">
                <a:lumMod val="65000"/>
                <a:lumOff val="3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30"/>
          <p:cNvCxnSpPr>
            <a:endCxn id="41" idx="1"/>
          </p:cNvCxnSpPr>
          <p:nvPr/>
        </p:nvCxnSpPr>
        <p:spPr>
          <a:xfrm>
            <a:off x="4000500" y="5357813"/>
            <a:ext cx="1824038" cy="155575"/>
          </a:xfrm>
          <a:prstGeom prst="straightConnector1">
            <a:avLst/>
          </a:prstGeom>
          <a:ln w="28575">
            <a:solidFill>
              <a:schemeClr val="tx1">
                <a:lumMod val="65000"/>
                <a:lumOff val="3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6" name="Oval 38"/>
          <p:cNvSpPr/>
          <p:nvPr/>
        </p:nvSpPr>
        <p:spPr bwMode="auto">
          <a:xfrm>
            <a:off x="6215074" y="3714752"/>
            <a:ext cx="2041031" cy="428628"/>
          </a:xfrm>
          <a:prstGeom prst="ellipse">
            <a:avLst/>
          </a:prstGeom>
          <a:solidFill>
            <a:schemeClr val="bg2"/>
          </a:solidFill>
          <a:ln>
            <a:solidFill>
              <a:schemeClr val="tx1">
                <a:lumMod val="65000"/>
                <a:lumOff val="35000"/>
              </a:schemeClr>
            </a:solidFill>
          </a:ln>
          <a:scene3d>
            <a:camera prst="orthographicFront"/>
            <a:lightRig rig="threePt" dir="t"/>
          </a:scene3d>
          <a:sp3d>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lumMod val="85000"/>
                    <a:lumOff val="15000"/>
                  </a:schemeClr>
                </a:solidFill>
              </a:rPr>
              <a:t>Difensori</a:t>
            </a:r>
          </a:p>
        </p:txBody>
      </p:sp>
      <p:pic>
        <p:nvPicPr>
          <p:cNvPr id="75788" name="Picture 45" descr="Color MS Access.png"/>
          <p:cNvPicPr>
            <a:picLocks noChangeAspect="1"/>
          </p:cNvPicPr>
          <p:nvPr/>
        </p:nvPicPr>
        <p:blipFill>
          <a:blip r:embed="rId4"/>
          <a:srcRect/>
          <a:stretch>
            <a:fillRect/>
          </a:stretch>
        </p:blipFill>
        <p:spPr bwMode="auto">
          <a:xfrm rot="-498687">
            <a:off x="5892800" y="3692525"/>
            <a:ext cx="723900" cy="534988"/>
          </a:xfrm>
          <a:prstGeom prst="rect">
            <a:avLst/>
          </a:prstGeom>
          <a:noFill/>
          <a:ln w="9525">
            <a:noFill/>
            <a:miter lim="800000"/>
            <a:headEnd/>
            <a:tailEnd/>
          </a:ln>
        </p:spPr>
      </p:pic>
      <p:sp>
        <p:nvSpPr>
          <p:cNvPr id="37" name="Oval 38"/>
          <p:cNvSpPr/>
          <p:nvPr/>
        </p:nvSpPr>
        <p:spPr bwMode="auto">
          <a:xfrm>
            <a:off x="6215074" y="4500570"/>
            <a:ext cx="2041031" cy="428628"/>
          </a:xfrm>
          <a:prstGeom prst="ellipse">
            <a:avLst/>
          </a:prstGeom>
          <a:solidFill>
            <a:schemeClr val="bg2"/>
          </a:solidFill>
          <a:ln>
            <a:solidFill>
              <a:schemeClr val="tx1">
                <a:lumMod val="65000"/>
                <a:lumOff val="35000"/>
              </a:schemeClr>
            </a:solidFill>
          </a:ln>
          <a:scene3d>
            <a:camera prst="orthographicFront"/>
            <a:lightRig rig="threePt" dir="t"/>
          </a:scene3d>
          <a:sp3d>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lumMod val="85000"/>
                    <a:lumOff val="15000"/>
                  </a:schemeClr>
                </a:solidFill>
              </a:rPr>
              <a:t>Periti e Consulenti</a:t>
            </a:r>
          </a:p>
        </p:txBody>
      </p:sp>
      <p:sp>
        <p:nvSpPr>
          <p:cNvPr id="38" name="Oval 38"/>
          <p:cNvSpPr/>
          <p:nvPr/>
        </p:nvSpPr>
        <p:spPr bwMode="auto">
          <a:xfrm>
            <a:off x="6286512" y="5357826"/>
            <a:ext cx="2041031" cy="428628"/>
          </a:xfrm>
          <a:prstGeom prst="ellipse">
            <a:avLst/>
          </a:prstGeom>
          <a:solidFill>
            <a:schemeClr val="bg2"/>
          </a:solidFill>
          <a:ln>
            <a:solidFill>
              <a:schemeClr val="tx1">
                <a:lumMod val="65000"/>
                <a:lumOff val="35000"/>
              </a:schemeClr>
            </a:solidFill>
          </a:ln>
          <a:scene3d>
            <a:camera prst="orthographicFront"/>
            <a:lightRig rig="threePt" dir="t"/>
          </a:scene3d>
          <a:sp3d>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lumMod val="85000"/>
                    <a:lumOff val="15000"/>
                  </a:schemeClr>
                </a:solidFill>
              </a:rPr>
              <a:t>Parte offesa, Parte civile</a:t>
            </a:r>
          </a:p>
        </p:txBody>
      </p:sp>
      <p:sp>
        <p:nvSpPr>
          <p:cNvPr id="39" name="Oval 38"/>
          <p:cNvSpPr/>
          <p:nvPr/>
        </p:nvSpPr>
        <p:spPr bwMode="auto">
          <a:xfrm>
            <a:off x="6357950" y="6072206"/>
            <a:ext cx="2041031" cy="428628"/>
          </a:xfrm>
          <a:prstGeom prst="ellipse">
            <a:avLst/>
          </a:prstGeom>
          <a:solidFill>
            <a:schemeClr val="bg2"/>
          </a:solidFill>
          <a:ln>
            <a:solidFill>
              <a:schemeClr val="tx1">
                <a:lumMod val="65000"/>
                <a:lumOff val="35000"/>
              </a:schemeClr>
            </a:solidFill>
          </a:ln>
          <a:scene3d>
            <a:camera prst="orthographicFront"/>
            <a:lightRig rig="threePt" dir="t"/>
          </a:scene3d>
          <a:sp3d>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tx1">
                    <a:lumMod val="85000"/>
                    <a:lumOff val="15000"/>
                  </a:schemeClr>
                </a:solidFill>
              </a:rPr>
              <a:t>Uffici Giudiziari</a:t>
            </a:r>
          </a:p>
        </p:txBody>
      </p:sp>
      <p:pic>
        <p:nvPicPr>
          <p:cNvPr id="75798" name="Picture 45" descr="Color MS Access.png"/>
          <p:cNvPicPr>
            <a:picLocks noChangeAspect="1"/>
          </p:cNvPicPr>
          <p:nvPr/>
        </p:nvPicPr>
        <p:blipFill>
          <a:blip r:embed="rId4"/>
          <a:srcRect/>
          <a:stretch>
            <a:fillRect/>
          </a:stretch>
        </p:blipFill>
        <p:spPr bwMode="auto">
          <a:xfrm rot="-498687">
            <a:off x="5821363" y="4406900"/>
            <a:ext cx="723900" cy="534988"/>
          </a:xfrm>
          <a:prstGeom prst="rect">
            <a:avLst/>
          </a:prstGeom>
          <a:noFill/>
          <a:ln w="9525">
            <a:noFill/>
            <a:miter lim="800000"/>
            <a:headEnd/>
            <a:tailEnd/>
          </a:ln>
        </p:spPr>
      </p:pic>
      <p:pic>
        <p:nvPicPr>
          <p:cNvPr id="75799" name="Picture 45" descr="Color MS Access.png"/>
          <p:cNvPicPr>
            <a:picLocks noChangeAspect="1"/>
          </p:cNvPicPr>
          <p:nvPr/>
        </p:nvPicPr>
        <p:blipFill>
          <a:blip r:embed="rId4"/>
          <a:srcRect/>
          <a:stretch>
            <a:fillRect/>
          </a:stretch>
        </p:blipFill>
        <p:spPr bwMode="auto">
          <a:xfrm rot="-498687">
            <a:off x="5821363" y="5192713"/>
            <a:ext cx="723900" cy="534987"/>
          </a:xfrm>
          <a:prstGeom prst="rect">
            <a:avLst/>
          </a:prstGeom>
          <a:noFill/>
          <a:ln w="9525">
            <a:noFill/>
            <a:miter lim="800000"/>
            <a:headEnd/>
            <a:tailEnd/>
          </a:ln>
        </p:spPr>
      </p:pic>
      <p:pic>
        <p:nvPicPr>
          <p:cNvPr id="75800" name="Picture 45" descr="Color MS Access.png"/>
          <p:cNvPicPr>
            <a:picLocks noChangeAspect="1"/>
          </p:cNvPicPr>
          <p:nvPr/>
        </p:nvPicPr>
        <p:blipFill>
          <a:blip r:embed="rId4"/>
          <a:srcRect/>
          <a:stretch>
            <a:fillRect/>
          </a:stretch>
        </p:blipFill>
        <p:spPr bwMode="auto">
          <a:xfrm rot="-498687">
            <a:off x="5964238" y="5978525"/>
            <a:ext cx="723900" cy="534988"/>
          </a:xfrm>
          <a:prstGeom prst="rect">
            <a:avLst/>
          </a:prstGeom>
          <a:noFill/>
          <a:ln w="9525">
            <a:noFill/>
            <a:miter lim="800000"/>
            <a:headEnd/>
            <a:tailEnd/>
          </a:ln>
        </p:spPr>
      </p:pic>
      <p:sp>
        <p:nvSpPr>
          <p:cNvPr id="47" name="Down Arrow 42"/>
          <p:cNvSpPr/>
          <p:nvPr/>
        </p:nvSpPr>
        <p:spPr bwMode="auto">
          <a:xfrm rot="16200000">
            <a:off x="2429804" y="5214006"/>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21" name="Segnaposto numero diapositiva 20"/>
          <p:cNvSpPr>
            <a:spLocks noGrp="1"/>
          </p:cNvSpPr>
          <p:nvPr>
            <p:ph type="sldNum" sz="quarter" idx="12"/>
          </p:nvPr>
        </p:nvSpPr>
        <p:spPr/>
        <p:txBody>
          <a:bodyPr/>
          <a:lstStyle/>
          <a:p>
            <a:pPr>
              <a:defRPr/>
            </a:pPr>
            <a:fld id="{549362A8-0BA3-4D67-8E83-3AF4031481AC}" type="slidenum">
              <a:rPr lang="it-IT"/>
              <a:pPr>
                <a:defRPr/>
              </a:pPr>
              <a:t>39</a:t>
            </a:fld>
            <a:endParaRPr lang="it-IT"/>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olo 1"/>
          <p:cNvSpPr>
            <a:spLocks noGrp="1"/>
          </p:cNvSpPr>
          <p:nvPr>
            <p:ph type="title"/>
          </p:nvPr>
        </p:nvSpPr>
        <p:spPr/>
        <p:txBody>
          <a:bodyPr/>
          <a:lstStyle/>
          <a:p>
            <a:pPr eaLnBrk="1" hangingPunct="1"/>
            <a:r>
              <a:rPr lang="it-IT" smtClean="0">
                <a:ea typeface="ＭＳ Ｐゴシック"/>
                <a:cs typeface="ＭＳ Ｐゴシック"/>
              </a:rPr>
              <a:t>Obiettivi del programma</a:t>
            </a:r>
          </a:p>
        </p:txBody>
      </p:sp>
      <p:sp>
        <p:nvSpPr>
          <p:cNvPr id="7171" name="Segnaposto contenuto 2"/>
          <p:cNvSpPr>
            <a:spLocks noGrp="1"/>
          </p:cNvSpPr>
          <p:nvPr>
            <p:ph idx="1"/>
          </p:nvPr>
        </p:nvSpPr>
        <p:spPr>
          <a:xfrm>
            <a:off x="428625" y="2286000"/>
            <a:ext cx="8229600" cy="3614738"/>
          </a:xfrm>
        </p:spPr>
        <p:txBody>
          <a:bodyPr rtlCol="0">
            <a:normAutofit lnSpcReduction="10000"/>
          </a:bodyPr>
          <a:lstStyle/>
          <a:p>
            <a:pPr marL="447675" lvl="1" indent="-447675"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Attualmente, negli Uffici Giudiziari italiani per i Registri del Processo penale sono in uso  diverse soluzioni, sia informatiche che cartacee.</a:t>
            </a:r>
          </a:p>
          <a:p>
            <a:pPr marL="447675" lvl="1" indent="-447675" algn="just" eaLnBrk="1" fontAlgn="auto" hangingPunct="1">
              <a:spcAft>
                <a:spcPts val="0"/>
              </a:spcAft>
              <a:buFont typeface="Arial" charset="0"/>
              <a:buNone/>
              <a:defRPr/>
            </a:pPr>
            <a:r>
              <a:rPr lang="it-IT" sz="1600" b="1" dirty="0" smtClean="0">
                <a:solidFill>
                  <a:schemeClr val="accent1"/>
                </a:solidFill>
                <a:ea typeface="ＭＳ Ｐゴシック" pitchFamily="34" charset="-128"/>
              </a:rPr>
              <a:t>	</a:t>
            </a:r>
          </a:p>
          <a:p>
            <a:pPr marL="447675" lvl="1" indent="-447675" algn="just" eaLnBrk="1" fontAlgn="auto" hangingPunct="1">
              <a:spcAft>
                <a:spcPts val="0"/>
              </a:spcAft>
              <a:buFont typeface="Arial" charset="0"/>
              <a:buNone/>
              <a:defRPr/>
            </a:pPr>
            <a:r>
              <a:rPr lang="it-IT" sz="1600" b="1" dirty="0" smtClean="0">
                <a:solidFill>
                  <a:schemeClr val="accent1"/>
                </a:solidFill>
                <a:ea typeface="ＭＳ Ｐゴシック" pitchFamily="34" charset="-128"/>
              </a:rPr>
              <a:t>	</a:t>
            </a:r>
            <a:r>
              <a:rPr lang="it-IT" sz="2000" b="1" dirty="0" smtClean="0">
                <a:solidFill>
                  <a:schemeClr val="accent1"/>
                </a:solidFill>
                <a:ea typeface="ＭＳ Ｐゴシック" pitchFamily="34" charset="-128"/>
              </a:rPr>
              <a:t>Il </a:t>
            </a:r>
            <a:r>
              <a:rPr lang="it-IT" sz="2000" b="1" i="1" u="sng" dirty="0" smtClean="0">
                <a:solidFill>
                  <a:schemeClr val="accent1"/>
                </a:solidFill>
                <a:ea typeface="ＭＳ Ｐゴシック" pitchFamily="34" charset="-128"/>
              </a:rPr>
              <a:t>Sistema  Documentale </a:t>
            </a:r>
            <a:r>
              <a:rPr lang="it-IT" sz="2000" b="1" dirty="0" smtClean="0">
                <a:solidFill>
                  <a:schemeClr val="accent1"/>
                </a:solidFill>
                <a:ea typeface="ＭＳ Ｐゴシック" pitchFamily="34" charset="-128"/>
              </a:rPr>
              <a:t>mira all</a:t>
            </a:r>
            <a:r>
              <a:rPr lang="it-IT" altLang="en-US" sz="2000" b="1" dirty="0" smtClean="0">
                <a:solidFill>
                  <a:schemeClr val="accent1"/>
                </a:solidFill>
                <a:ea typeface="ＭＳ Ｐゴシック" pitchFamily="34" charset="-128"/>
              </a:rPr>
              <a:t>’</a:t>
            </a:r>
            <a:r>
              <a:rPr lang="it-IT" sz="2000" b="1" dirty="0" smtClean="0">
                <a:solidFill>
                  <a:schemeClr val="accent1"/>
                </a:solidFill>
                <a:ea typeface="ＭＳ Ｐゴシック" pitchFamily="34" charset="-128"/>
              </a:rPr>
              <a:t>aumento dell</a:t>
            </a:r>
            <a:r>
              <a:rPr lang="it-IT" altLang="en-US" sz="2000" b="1" dirty="0" smtClean="0">
                <a:solidFill>
                  <a:schemeClr val="accent1"/>
                </a:solidFill>
                <a:ea typeface="ＭＳ Ｐゴシック" pitchFamily="34" charset="-128"/>
              </a:rPr>
              <a:t>’</a:t>
            </a:r>
            <a:r>
              <a:rPr lang="it-IT" sz="2000" b="1" dirty="0" smtClean="0">
                <a:solidFill>
                  <a:schemeClr val="accent1"/>
                </a:solidFill>
                <a:ea typeface="ＭＳ Ｐゴシック" pitchFamily="34" charset="-128"/>
              </a:rPr>
              <a:t>efficienza e alla riduzione di costi mettendo a disposizione degli uffici un sistema documentale unico e integrato.</a:t>
            </a:r>
          </a:p>
          <a:p>
            <a:pPr marL="447675" lvl="1" indent="-447675"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Il sistema consentirà un agevole e sicuro accesso alle informazioni e agli atti documentali relativi ai procedimenti conclusi (comprese le sentenze della Corte di Cassazione) e in corso, di effettuare analisi, di produrre elaborazioni statistiche.</a:t>
            </a:r>
          </a:p>
          <a:p>
            <a:pPr marL="447675" lvl="1" indent="-447675" algn="just" eaLnBrk="1" fontAlgn="auto" hangingPunct="1">
              <a:spcAft>
                <a:spcPts val="0"/>
              </a:spcAft>
              <a:buFont typeface="Arial" charset="0"/>
              <a:buNone/>
              <a:defRPr/>
            </a:pPr>
            <a:r>
              <a:rPr lang="it-IT" sz="1600" b="1" dirty="0" smtClean="0">
                <a:solidFill>
                  <a:schemeClr val="accent1"/>
                </a:solidFill>
                <a:ea typeface="ＭＳ Ｐゴシック" pitchFamily="34" charset="-128"/>
              </a:rPr>
              <a:t>	</a:t>
            </a:r>
          </a:p>
          <a:p>
            <a:pPr marL="447675" lvl="1" indent="-447675" algn="just" eaLnBrk="1" fontAlgn="auto" hangingPunct="1">
              <a:spcAft>
                <a:spcPts val="0"/>
              </a:spcAft>
              <a:buFont typeface="Arial" charset="0"/>
              <a:buNone/>
              <a:defRPr/>
            </a:pPr>
            <a:r>
              <a:rPr lang="it-IT" sz="1600" b="1" dirty="0" smtClean="0">
                <a:solidFill>
                  <a:schemeClr val="accent1"/>
                </a:solidFill>
                <a:ea typeface="ＭＳ Ｐゴシック" pitchFamily="34" charset="-128"/>
              </a:rPr>
              <a:t>	</a:t>
            </a:r>
            <a:endParaRPr lang="it-IT" sz="2000" b="1" dirty="0" smtClean="0">
              <a:solidFill>
                <a:schemeClr val="accent1"/>
              </a:solidFill>
              <a:ea typeface="ＭＳ Ｐゴシック" pitchFamily="34" charset="-128"/>
            </a:endParaRPr>
          </a:p>
        </p:txBody>
      </p:sp>
      <p:sp>
        <p:nvSpPr>
          <p:cNvPr id="20483"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43E6E4-D796-441A-8494-AEFAAAA00AE4}" type="slidenum">
              <a:rPr lang="it-IT">
                <a:solidFill>
                  <a:srgbClr val="898989"/>
                </a:solidFill>
                <a:ea typeface="ＭＳ Ｐゴシック"/>
                <a:cs typeface="ＭＳ Ｐゴシック"/>
              </a:rPr>
              <a:pPr fontAlgn="base">
                <a:spcBef>
                  <a:spcPct val="0"/>
                </a:spcBef>
                <a:spcAft>
                  <a:spcPct val="0"/>
                </a:spcAft>
                <a:defRPr/>
              </a:pPr>
              <a:t>4</a:t>
            </a:fld>
            <a:endParaRPr lang="it-IT">
              <a:solidFill>
                <a:srgbClr val="898989"/>
              </a:solidFill>
              <a:ea typeface="ＭＳ Ｐゴシック"/>
              <a:cs typeface="ＭＳ Ｐゴシック"/>
            </a:endParaRPr>
          </a:p>
        </p:txBody>
      </p:sp>
      <p:pic>
        <p:nvPicPr>
          <p:cNvPr id="20484" name="Picture 13" descr="Segue.jpg"/>
          <p:cNvPicPr>
            <a:picLocks noChangeAspect="1"/>
          </p:cNvPicPr>
          <p:nvPr/>
        </p:nvPicPr>
        <p:blipFill>
          <a:blip r:embed="rId3"/>
          <a:srcRect/>
          <a:stretch>
            <a:fillRect/>
          </a:stretch>
        </p:blipFill>
        <p:spPr bwMode="auto">
          <a:xfrm>
            <a:off x="250825" y="260350"/>
            <a:ext cx="8715375" cy="1143000"/>
          </a:xfrm>
          <a:prstGeom prst="rect">
            <a:avLst/>
          </a:prstGeom>
          <a:noFill/>
          <a:ln w="9525">
            <a:noFill/>
            <a:miter lim="800000"/>
            <a:headEnd/>
            <a:tailEnd/>
          </a:ln>
        </p:spPr>
      </p:pic>
      <p:sp>
        <p:nvSpPr>
          <p:cNvPr id="20485"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CasellaDiTesto 7"/>
          <p:cNvSpPr txBox="1">
            <a:spLocks noChangeArrowheads="1"/>
          </p:cNvSpPr>
          <p:nvPr/>
        </p:nvSpPr>
        <p:spPr bwMode="auto">
          <a:xfrm>
            <a:off x="5715000" y="1071563"/>
            <a:ext cx="3000375" cy="404812"/>
          </a:xfrm>
          <a:prstGeom prst="rect">
            <a:avLst/>
          </a:prstGeom>
          <a:solidFill>
            <a:srgbClr val="FF0000"/>
          </a:solidFill>
          <a:ln w="38100">
            <a:solidFill>
              <a:schemeClr val="bg1"/>
            </a:solidFill>
            <a:miter lim="800000"/>
            <a:headEnd/>
            <a:tailEnd/>
          </a:ln>
          <a:effectLst>
            <a:outerShdw blurRad="63500" dist="20000" dir="5400000" rotWithShape="0">
              <a:srgbClr val="000000">
                <a:alpha val="37999"/>
              </a:srgbClr>
            </a:outerShdw>
          </a:effectLst>
        </p:spPr>
        <p:txBody>
          <a:bodyPr>
            <a:spAutoFit/>
          </a:bodyPr>
          <a:lstStyle/>
          <a:p>
            <a:pPr marL="92075" lvl="1" algn="ctr" fontAlgn="auto">
              <a:spcBef>
                <a:spcPts val="0"/>
              </a:spcBef>
              <a:spcAft>
                <a:spcPts val="0"/>
              </a:spcAft>
              <a:defRPr/>
            </a:pPr>
            <a:r>
              <a:rPr lang="it-IT" b="1" dirty="0">
                <a:solidFill>
                  <a:schemeClr val="bg1"/>
                </a:solidFill>
                <a:latin typeface="+mn-lt"/>
              </a:rPr>
              <a:t>Digitalizzazione di atti </a:t>
            </a:r>
          </a:p>
        </p:txBody>
      </p:sp>
      <p:sp>
        <p:nvSpPr>
          <p:cNvPr id="2" name="Segnaposto data 7"/>
          <p:cNvSpPr txBox="1">
            <a:spLocks noGrp="1"/>
          </p:cNvSpPr>
          <p:nvPr/>
        </p:nvSpPr>
        <p:spPr>
          <a:xfrm>
            <a:off x="457200" y="6356350"/>
            <a:ext cx="2133600" cy="365125"/>
          </a:xfrm>
          <a:prstGeom prst="rect">
            <a:avLst/>
          </a:prstGeom>
          <a:noFill/>
        </p:spPr>
        <p:txBody>
          <a:bodyPr anchor="ctr"/>
          <a:lstStyle/>
          <a:p>
            <a:pPr fontAlgn="auto">
              <a:spcBef>
                <a:spcPts val="0"/>
              </a:spcBef>
              <a:spcAft>
                <a:spcPts val="0"/>
              </a:spcAft>
              <a:defRPr/>
            </a:pPr>
            <a:endParaRPr lang="it-IT" sz="1200" dirty="0">
              <a:solidFill>
                <a:schemeClr val="tx1">
                  <a:tint val="75000"/>
                </a:schemeClr>
              </a:solidFill>
              <a:latin typeface="+mn-l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8313" y="274638"/>
            <a:ext cx="8466137" cy="850900"/>
          </a:xfrm>
        </p:spPr>
        <p:txBody>
          <a:bodyPr rtlCol="0">
            <a:normAutofit/>
          </a:bodyPr>
          <a:lstStyle/>
          <a:p>
            <a:pPr eaLnBrk="1" fontAlgn="auto" hangingPunct="1">
              <a:spcAft>
                <a:spcPts val="0"/>
              </a:spcAft>
              <a:defRPr/>
            </a:pPr>
            <a:r>
              <a:rPr lang="it-IT" sz="3600" dirty="0" smtClean="0">
                <a:solidFill>
                  <a:schemeClr val="accent1">
                    <a:lumMod val="75000"/>
                  </a:schemeClr>
                </a:solidFill>
              </a:rPr>
              <a:t>6. L’applicativo</a:t>
            </a:r>
            <a:endParaRPr lang="it-IT" sz="3600" dirty="0">
              <a:solidFill>
                <a:schemeClr val="accent1">
                  <a:lumMod val="75000"/>
                </a:schemeClr>
              </a:solidFill>
            </a:endParaRPr>
          </a:p>
        </p:txBody>
      </p:sp>
      <p:grpSp>
        <p:nvGrpSpPr>
          <p:cNvPr id="76802" name="Group 21"/>
          <p:cNvGrpSpPr>
            <a:grpSpLocks/>
          </p:cNvGrpSpPr>
          <p:nvPr/>
        </p:nvGrpSpPr>
        <p:grpSpPr bwMode="auto">
          <a:xfrm>
            <a:off x="857250" y="5429250"/>
            <a:ext cx="1398588" cy="1168400"/>
            <a:chOff x="198085" y="5077687"/>
            <a:chExt cx="1398940" cy="1167757"/>
          </a:xfrm>
        </p:grpSpPr>
        <p:pic>
          <p:nvPicPr>
            <p:cNvPr id="76808" name="Picture 2" descr="D:\Documents and Settings\valentina.di.gennaro\My Documents\ICONE\Computer1.png"/>
            <p:cNvPicPr>
              <a:picLocks noChangeAspect="1" noChangeArrowheads="1"/>
            </p:cNvPicPr>
            <p:nvPr/>
          </p:nvPicPr>
          <p:blipFill>
            <a:blip r:embed="rId2"/>
            <a:srcRect/>
            <a:stretch>
              <a:fillRect/>
            </a:stretch>
          </p:blipFill>
          <p:spPr bwMode="auto">
            <a:xfrm>
              <a:off x="525463" y="5077687"/>
              <a:ext cx="1071562" cy="1071563"/>
            </a:xfrm>
            <a:prstGeom prst="rect">
              <a:avLst/>
            </a:prstGeom>
            <a:noFill/>
            <a:ln w="9525">
              <a:noFill/>
              <a:miter lim="800000"/>
              <a:headEnd/>
              <a:tailEnd/>
            </a:ln>
          </p:spPr>
        </p:pic>
        <p:pic>
          <p:nvPicPr>
            <p:cNvPr id="76809" name="Picture 38" descr="j0432621"/>
            <p:cNvPicPr>
              <a:picLocks noChangeAspect="1" noChangeArrowheads="1"/>
            </p:cNvPicPr>
            <p:nvPr/>
          </p:nvPicPr>
          <p:blipFill>
            <a:blip r:embed="rId3"/>
            <a:srcRect/>
            <a:stretch>
              <a:fillRect/>
            </a:stretch>
          </p:blipFill>
          <p:spPr bwMode="auto">
            <a:xfrm>
              <a:off x="198085" y="5599883"/>
              <a:ext cx="654755" cy="645561"/>
            </a:xfrm>
            <a:prstGeom prst="rect">
              <a:avLst/>
            </a:prstGeom>
            <a:noFill/>
            <a:ln w="9525">
              <a:noFill/>
              <a:miter lim="800000"/>
              <a:headEnd/>
              <a:tailEnd/>
            </a:ln>
          </p:spPr>
        </p:pic>
      </p:grpSp>
      <p:pic>
        <p:nvPicPr>
          <p:cNvPr id="76803" name="Picture 5" descr="C:\Users\m.fattorusso\Desktop\search.png"/>
          <p:cNvPicPr>
            <a:picLocks noChangeAspect="1" noChangeArrowheads="1"/>
          </p:cNvPicPr>
          <p:nvPr/>
        </p:nvPicPr>
        <p:blipFill>
          <a:blip r:embed="rId4"/>
          <a:srcRect/>
          <a:stretch>
            <a:fillRect/>
          </a:stretch>
        </p:blipFill>
        <p:spPr bwMode="auto">
          <a:xfrm>
            <a:off x="1857375" y="5500688"/>
            <a:ext cx="474663" cy="474662"/>
          </a:xfrm>
          <a:prstGeom prst="rect">
            <a:avLst/>
          </a:prstGeom>
          <a:noFill/>
          <a:ln w="9525">
            <a:noFill/>
            <a:miter lim="800000"/>
            <a:headEnd/>
            <a:tailEnd/>
          </a:ln>
        </p:spPr>
      </p:pic>
      <p:sp>
        <p:nvSpPr>
          <p:cNvPr id="7" name="AutoShape 20"/>
          <p:cNvSpPr>
            <a:spLocks noChangeArrowheads="1"/>
          </p:cNvSpPr>
          <p:nvPr/>
        </p:nvSpPr>
        <p:spPr bwMode="auto">
          <a:xfrm rot="2839419">
            <a:off x="1707357" y="4010819"/>
            <a:ext cx="1898650" cy="1658937"/>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gradFill flip="none" rotWithShape="1">
            <a:gsLst>
              <a:gs pos="0">
                <a:schemeClr val="bg1"/>
              </a:gs>
              <a:gs pos="29000">
                <a:srgbClr val="DDDDFF"/>
              </a:gs>
            </a:gsLst>
            <a:lin ang="5400000" scaled="1"/>
            <a:tileRect/>
          </a:gradFill>
          <a:ln w="9525">
            <a:noFill/>
            <a:miter lim="800000"/>
            <a:headEnd/>
            <a:tailEnd/>
          </a:ln>
          <a:effectLst/>
        </p:spPr>
        <p:txBody>
          <a:bodyPr wrap="none" anchor="ctr"/>
          <a:lstStyle/>
          <a:p>
            <a:pPr fontAlgn="auto">
              <a:spcBef>
                <a:spcPts val="0"/>
              </a:spcBef>
              <a:spcAft>
                <a:spcPts val="0"/>
              </a:spcAft>
              <a:defRPr/>
            </a:pPr>
            <a:endParaRPr lang="en-US">
              <a:latin typeface="+mn-lt"/>
            </a:endParaRPr>
          </a:p>
        </p:txBody>
      </p:sp>
      <p:pic>
        <p:nvPicPr>
          <p:cNvPr id="8" name="Picture 2" descr="C:\Users\m.fattorusso\Desktop\1284559416_pointer.png"/>
          <p:cNvPicPr>
            <a:picLocks noChangeAspect="1" noChangeArrowheads="1"/>
          </p:cNvPicPr>
          <p:nvPr/>
        </p:nvPicPr>
        <p:blipFill>
          <a:blip r:embed="rId5">
            <a:lum contrast="30000"/>
          </a:blip>
          <a:srcRect/>
          <a:stretch>
            <a:fillRect/>
          </a:stretch>
        </p:blipFill>
        <p:spPr bwMode="auto">
          <a:xfrm rot="19240339">
            <a:off x="7546975" y="5118100"/>
            <a:ext cx="923925" cy="923925"/>
          </a:xfrm>
          <a:prstGeom prst="rect">
            <a:avLst/>
          </a:prstGeom>
          <a:ln>
            <a:noFill/>
          </a:ln>
          <a:effectLst>
            <a:outerShdw blurRad="76200" dir="13500000" sy="23000" kx="1200000" algn="br" rotWithShape="0">
              <a:prstClr val="black">
                <a:alpha val="20000"/>
              </a:prstClr>
            </a:outerShdw>
          </a:effectLst>
        </p:spPr>
      </p:pic>
      <p:pic>
        <p:nvPicPr>
          <p:cNvPr id="9" name="Picture 2" descr="C:\Users\m.fattorusso\Desktop\ScreenHunter_01 Sep. 15 11.48.gif"/>
          <p:cNvPicPr>
            <a:picLocks noChangeAspect="1" noChangeArrowheads="1"/>
          </p:cNvPicPr>
          <p:nvPr/>
        </p:nvPicPr>
        <p:blipFill>
          <a:blip r:embed="rId6" cstate="print"/>
          <a:srcRect/>
          <a:stretch>
            <a:fillRect/>
          </a:stretch>
        </p:blipFill>
        <p:spPr bwMode="auto">
          <a:xfrm>
            <a:off x="3428991" y="1676400"/>
            <a:ext cx="5429289" cy="3623655"/>
          </a:xfrm>
          <a:prstGeom prst="rect">
            <a:avLst/>
          </a:prstGeom>
          <a:solidFill>
            <a:schemeClr val="tx1"/>
          </a:solidFill>
          <a:scene3d>
            <a:camera prst="perspectiveContrastingRightFacing"/>
            <a:lightRig rig="threePt" dir="t"/>
          </a:scene3d>
          <a:sp3d extrusionH="254000" prstMaterial="softEdge">
            <a:bevelT/>
          </a:sp3d>
        </p:spPr>
      </p:pic>
      <p:sp>
        <p:nvSpPr>
          <p:cNvPr id="10" name="Segnaposto numero diapositiva 9"/>
          <p:cNvSpPr>
            <a:spLocks noGrp="1"/>
          </p:cNvSpPr>
          <p:nvPr>
            <p:ph type="sldNum" sz="quarter" idx="12"/>
          </p:nvPr>
        </p:nvSpPr>
        <p:spPr/>
        <p:txBody>
          <a:bodyPr/>
          <a:lstStyle/>
          <a:p>
            <a:pPr>
              <a:defRPr/>
            </a:pPr>
            <a:fld id="{5E9B54A3-695E-46E0-A13E-D8BEB653EBD4}" type="slidenum">
              <a:rPr lang="it-IT"/>
              <a:pPr>
                <a:defRPr/>
              </a:pPr>
              <a:t>40</a:t>
            </a:fld>
            <a:endParaRPr lang="it-IT"/>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8313" y="260350"/>
            <a:ext cx="7747000" cy="811213"/>
          </a:xfrm>
        </p:spPr>
        <p:txBody>
          <a:bodyPr rtlCol="0">
            <a:noAutofit/>
          </a:bodyPr>
          <a:lstStyle/>
          <a:p>
            <a:pPr algn="l" eaLnBrk="1" fontAlgn="auto" hangingPunct="1">
              <a:spcAft>
                <a:spcPts val="0"/>
              </a:spcAft>
              <a:defRPr/>
            </a:pPr>
            <a:r>
              <a:rPr lang="it-IT" sz="3600" dirty="0" smtClean="0">
                <a:solidFill>
                  <a:schemeClr val="accent1">
                    <a:lumMod val="75000"/>
                  </a:schemeClr>
                </a:solidFill>
              </a:rPr>
              <a:t>a)Il processo di notifica telematica</a:t>
            </a:r>
            <a:endParaRPr lang="it-IT" sz="3600" dirty="0">
              <a:solidFill>
                <a:schemeClr val="accent1">
                  <a:lumMod val="75000"/>
                </a:schemeClr>
              </a:solidFill>
            </a:endParaRPr>
          </a:p>
        </p:txBody>
      </p:sp>
      <p:grpSp>
        <p:nvGrpSpPr>
          <p:cNvPr id="3" name="Gruppo 52"/>
          <p:cNvGrpSpPr>
            <a:grpSpLocks/>
          </p:cNvGrpSpPr>
          <p:nvPr/>
        </p:nvGrpSpPr>
        <p:grpSpPr bwMode="auto">
          <a:xfrm>
            <a:off x="2357438" y="3214688"/>
            <a:ext cx="1143000" cy="1201737"/>
            <a:chOff x="2357422" y="3214686"/>
            <a:chExt cx="1143262" cy="1201316"/>
          </a:xfrm>
        </p:grpSpPr>
        <p:grpSp>
          <p:nvGrpSpPr>
            <p:cNvPr id="77886" name="Group 29"/>
            <p:cNvGrpSpPr>
              <a:grpSpLocks/>
            </p:cNvGrpSpPr>
            <p:nvPr/>
          </p:nvGrpSpPr>
          <p:grpSpPr bwMode="auto">
            <a:xfrm>
              <a:off x="2357422" y="3214686"/>
              <a:ext cx="874570" cy="869744"/>
              <a:chOff x="1668511" y="3377231"/>
              <a:chExt cx="874570" cy="869744"/>
            </a:xfrm>
          </p:grpSpPr>
          <p:pic>
            <p:nvPicPr>
              <p:cNvPr id="77888" name="Picture 9" descr="C:\Users\salvatore.scelzo\Lavoro\Documentazione\Icone\PNG\Folder.png"/>
              <p:cNvPicPr>
                <a:picLocks noChangeAspect="1" noChangeArrowheads="1"/>
              </p:cNvPicPr>
              <p:nvPr/>
            </p:nvPicPr>
            <p:blipFill>
              <a:blip r:embed="rId2"/>
              <a:srcRect/>
              <a:stretch>
                <a:fillRect/>
              </a:stretch>
            </p:blipFill>
            <p:spPr bwMode="auto">
              <a:xfrm>
                <a:off x="1668511" y="3396074"/>
                <a:ext cx="874570" cy="850901"/>
              </a:xfrm>
              <a:prstGeom prst="rect">
                <a:avLst/>
              </a:prstGeom>
              <a:noFill/>
              <a:ln w="9525">
                <a:noFill/>
                <a:miter lim="800000"/>
                <a:headEnd/>
                <a:tailEnd/>
              </a:ln>
            </p:spPr>
          </p:pic>
          <p:pic>
            <p:nvPicPr>
              <p:cNvPr id="77889" name="Picture 11" descr="C:\Users\salvatore.scelzo\Lavoro\Documentazione\Icone\application_pdf.png"/>
              <p:cNvPicPr>
                <a:picLocks noChangeAspect="1" noChangeArrowheads="1"/>
              </p:cNvPicPr>
              <p:nvPr/>
            </p:nvPicPr>
            <p:blipFill>
              <a:blip r:embed="rId3"/>
              <a:srcRect/>
              <a:stretch>
                <a:fillRect/>
              </a:stretch>
            </p:blipFill>
            <p:spPr bwMode="auto">
              <a:xfrm>
                <a:off x="1967173" y="3377231"/>
                <a:ext cx="502024" cy="487485"/>
              </a:xfrm>
              <a:prstGeom prst="rect">
                <a:avLst/>
              </a:prstGeom>
              <a:noFill/>
              <a:ln w="9525">
                <a:noFill/>
                <a:miter lim="800000"/>
                <a:headEnd/>
                <a:tailEnd/>
              </a:ln>
            </p:spPr>
          </p:pic>
        </p:grpSp>
        <p:sp>
          <p:nvSpPr>
            <p:cNvPr id="24" name="TextBox 46"/>
            <p:cNvSpPr txBox="1"/>
            <p:nvPr/>
          </p:nvSpPr>
          <p:spPr>
            <a:xfrm>
              <a:off x="2357422" y="4000223"/>
              <a:ext cx="1143262" cy="415779"/>
            </a:xfrm>
            <a:prstGeom prst="rect">
              <a:avLst/>
            </a:prstGeom>
            <a:noFill/>
          </p:spPr>
          <p:txBody>
            <a:bodyPr wrap="none">
              <a:spAutoFit/>
            </a:bodyPr>
            <a:lstStyle/>
            <a:p>
              <a:pPr fontAlgn="auto">
                <a:spcBef>
                  <a:spcPts val="0"/>
                </a:spcBef>
                <a:spcAft>
                  <a:spcPts val="0"/>
                </a:spcAft>
                <a:defRPr/>
              </a:pPr>
              <a:r>
                <a:rPr lang="it-IT" sz="1050" i="1" dirty="0">
                  <a:solidFill>
                    <a:srgbClr val="002060"/>
                  </a:solidFill>
                  <a:latin typeface="Trebuchet MS" pitchFamily="34" charset="0"/>
                </a:rPr>
                <a:t>Acquisizione e</a:t>
              </a:r>
            </a:p>
            <a:p>
              <a:pPr fontAlgn="auto">
                <a:spcBef>
                  <a:spcPts val="0"/>
                </a:spcBef>
                <a:spcAft>
                  <a:spcPts val="0"/>
                </a:spcAft>
                <a:defRPr/>
              </a:pPr>
              <a:r>
                <a:rPr lang="it-IT" sz="1050" i="1" dirty="0">
                  <a:solidFill>
                    <a:srgbClr val="002060"/>
                  </a:solidFill>
                  <a:latin typeface="Trebuchet MS" pitchFamily="34" charset="0"/>
                </a:rPr>
                <a:t>Classificazione</a:t>
              </a:r>
              <a:endParaRPr lang="en-US" sz="1050" i="1" dirty="0">
                <a:solidFill>
                  <a:srgbClr val="002060"/>
                </a:solidFill>
                <a:latin typeface="Trebuchet MS" pitchFamily="34" charset="0"/>
              </a:endParaRPr>
            </a:p>
          </p:txBody>
        </p:sp>
      </p:grpSp>
      <p:grpSp>
        <p:nvGrpSpPr>
          <p:cNvPr id="10" name="Gruppo 53"/>
          <p:cNvGrpSpPr>
            <a:grpSpLocks/>
          </p:cNvGrpSpPr>
          <p:nvPr/>
        </p:nvGrpSpPr>
        <p:grpSpPr bwMode="auto">
          <a:xfrm>
            <a:off x="3571875" y="3214688"/>
            <a:ext cx="1973263" cy="1216025"/>
            <a:chOff x="3571868" y="3214686"/>
            <a:chExt cx="1972767" cy="1216701"/>
          </a:xfrm>
        </p:grpSpPr>
        <p:grpSp>
          <p:nvGrpSpPr>
            <p:cNvPr id="77878" name="Group 30"/>
            <p:cNvGrpSpPr>
              <a:grpSpLocks/>
            </p:cNvGrpSpPr>
            <p:nvPr/>
          </p:nvGrpSpPr>
          <p:grpSpPr bwMode="auto">
            <a:xfrm>
              <a:off x="4214810" y="3214686"/>
              <a:ext cx="1329825" cy="790733"/>
              <a:chOff x="3476407" y="4801993"/>
              <a:chExt cx="1329825" cy="790733"/>
            </a:xfrm>
          </p:grpSpPr>
          <p:pic>
            <p:nvPicPr>
              <p:cNvPr id="77883" name="Picture 3" descr="C:\Users\m.fattorusso\Desktop\Personale\Icons\signature-icon.png"/>
              <p:cNvPicPr>
                <a:picLocks noChangeAspect="1" noChangeArrowheads="1"/>
              </p:cNvPicPr>
              <p:nvPr/>
            </p:nvPicPr>
            <p:blipFill>
              <a:blip r:embed="rId4"/>
              <a:srcRect t="22870" b="17670"/>
              <a:stretch>
                <a:fillRect/>
              </a:stretch>
            </p:blipFill>
            <p:spPr bwMode="auto">
              <a:xfrm>
                <a:off x="3476407" y="4801993"/>
                <a:ext cx="1329825" cy="790733"/>
              </a:xfrm>
              <a:prstGeom prst="rect">
                <a:avLst/>
              </a:prstGeom>
              <a:noFill/>
              <a:ln w="9525">
                <a:noFill/>
                <a:miter lim="800000"/>
                <a:headEnd/>
                <a:tailEnd/>
              </a:ln>
            </p:spPr>
          </p:pic>
          <p:pic>
            <p:nvPicPr>
              <p:cNvPr id="12" name="Picture 5" descr="C:\Users\salvatore.scelzo\Lavoro\Documentazione\Icone\PNG\application_x_sharedlib.png"/>
              <p:cNvPicPr>
                <a:picLocks noChangeAspect="1" noChangeArrowheads="1"/>
              </p:cNvPicPr>
              <p:nvPr/>
            </p:nvPicPr>
            <p:blipFill>
              <a:blip r:embed="rId5"/>
              <a:srcRect/>
              <a:stretch>
                <a:fillRect/>
              </a:stretch>
            </p:blipFill>
            <p:spPr bwMode="auto">
              <a:xfrm>
                <a:off x="3628603" y="4840114"/>
                <a:ext cx="561834" cy="54799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 name="Picture 4" descr="C:\Users\m.fattorusso\Desktop\Personale\Icons\adobe-lq.png"/>
              <p:cNvPicPr>
                <a:picLocks noChangeAspect="1" noChangeArrowheads="1"/>
              </p:cNvPicPr>
              <p:nvPr/>
            </p:nvPicPr>
            <p:blipFill>
              <a:blip r:embed="rId6"/>
              <a:srcRect/>
              <a:stretch>
                <a:fillRect/>
              </a:stretch>
            </p:blipFill>
            <p:spPr bwMode="auto">
              <a:xfrm>
                <a:off x="3628603" y="4840114"/>
                <a:ext cx="380904" cy="362151"/>
              </a:xfrm>
              <a:prstGeom prst="rect">
                <a:avLst/>
              </a:prstGeom>
              <a:noFill/>
              <a:effectLst>
                <a:outerShdw blurRad="50800" dist="38100" dir="2700000" algn="tl" rotWithShape="0">
                  <a:prstClr val="black">
                    <a:alpha val="40000"/>
                  </a:prstClr>
                </a:outerShdw>
              </a:effectLst>
            </p:spPr>
          </p:pic>
        </p:grpSp>
        <p:sp>
          <p:nvSpPr>
            <p:cNvPr id="22" name="Down Arrow 43"/>
            <p:cNvSpPr/>
            <p:nvPr/>
          </p:nvSpPr>
          <p:spPr bwMode="auto">
            <a:xfrm rot="16200000">
              <a:off x="3644250" y="3356618"/>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25" name="TextBox 47"/>
            <p:cNvSpPr txBox="1"/>
            <p:nvPr/>
          </p:nvSpPr>
          <p:spPr>
            <a:xfrm>
              <a:off x="4057521" y="4000935"/>
              <a:ext cx="693564" cy="430452"/>
            </a:xfrm>
            <a:prstGeom prst="rect">
              <a:avLst/>
            </a:prstGeom>
            <a:noFill/>
          </p:spPr>
          <p:txBody>
            <a:bodyPr wrap="none">
              <a:spAutoFit/>
            </a:bodyPr>
            <a:lstStyle/>
            <a:p>
              <a:pPr algn="ctr" fontAlgn="auto">
                <a:spcBef>
                  <a:spcPts val="0"/>
                </a:spcBef>
                <a:spcAft>
                  <a:spcPts val="0"/>
                </a:spcAft>
                <a:defRPr/>
              </a:pPr>
              <a:r>
                <a:rPr lang="it-IT" sz="1050" i="1" dirty="0">
                  <a:solidFill>
                    <a:srgbClr val="002060"/>
                  </a:solidFill>
                  <a:latin typeface="Trebuchet MS" pitchFamily="34" charset="0"/>
                </a:rPr>
                <a:t>Firma </a:t>
              </a:r>
            </a:p>
            <a:p>
              <a:pPr algn="ctr" fontAlgn="auto">
                <a:spcBef>
                  <a:spcPts val="0"/>
                </a:spcBef>
                <a:spcAft>
                  <a:spcPts val="0"/>
                </a:spcAft>
                <a:defRPr/>
              </a:pPr>
              <a:r>
                <a:rPr lang="it-IT" sz="1050" i="1" dirty="0">
                  <a:solidFill>
                    <a:srgbClr val="002060"/>
                  </a:solidFill>
                  <a:latin typeface="Trebuchet MS" pitchFamily="34" charset="0"/>
                </a:rPr>
                <a:t>Digitale</a:t>
              </a:r>
              <a:endParaRPr lang="en-US" sz="1050" i="1" dirty="0">
                <a:solidFill>
                  <a:srgbClr val="002060"/>
                </a:solidFill>
                <a:latin typeface="Trebuchet MS" pitchFamily="34" charset="0"/>
              </a:endParaRPr>
            </a:p>
          </p:txBody>
        </p:sp>
      </p:grpSp>
      <p:grpSp>
        <p:nvGrpSpPr>
          <p:cNvPr id="17" name="Gruppo 54"/>
          <p:cNvGrpSpPr>
            <a:grpSpLocks/>
          </p:cNvGrpSpPr>
          <p:nvPr/>
        </p:nvGrpSpPr>
        <p:grpSpPr bwMode="auto">
          <a:xfrm>
            <a:off x="5572125" y="3071813"/>
            <a:ext cx="1719263" cy="1298575"/>
            <a:chOff x="5572132" y="3071810"/>
            <a:chExt cx="1719266" cy="1298022"/>
          </a:xfrm>
        </p:grpSpPr>
        <p:grpSp>
          <p:nvGrpSpPr>
            <p:cNvPr id="77871" name="Group 32"/>
            <p:cNvGrpSpPr>
              <a:grpSpLocks/>
            </p:cNvGrpSpPr>
            <p:nvPr/>
          </p:nvGrpSpPr>
          <p:grpSpPr bwMode="auto">
            <a:xfrm>
              <a:off x="6143636" y="3071810"/>
              <a:ext cx="1147762" cy="933448"/>
              <a:chOff x="7596336" y="4653136"/>
              <a:chExt cx="1147762" cy="933448"/>
            </a:xfrm>
          </p:grpSpPr>
          <p:pic>
            <p:nvPicPr>
              <p:cNvPr id="77876" name="Picture 4" descr="D:\Documents and Settings\valentina.di.gennaro\My Documents\ICONE\mail.jpg"/>
              <p:cNvPicPr>
                <a:picLocks noChangeAspect="1" noChangeArrowheads="1"/>
              </p:cNvPicPr>
              <p:nvPr/>
            </p:nvPicPr>
            <p:blipFill>
              <a:blip r:embed="rId7"/>
              <a:srcRect/>
              <a:stretch>
                <a:fillRect/>
              </a:stretch>
            </p:blipFill>
            <p:spPr bwMode="auto">
              <a:xfrm>
                <a:off x="7596336" y="4653136"/>
                <a:ext cx="1143008" cy="729160"/>
              </a:xfrm>
              <a:prstGeom prst="rect">
                <a:avLst/>
              </a:prstGeom>
              <a:noFill/>
              <a:ln w="9525">
                <a:noFill/>
                <a:miter lim="800000"/>
                <a:headEnd/>
                <a:tailEnd/>
              </a:ln>
            </p:spPr>
          </p:pic>
          <p:pic>
            <p:nvPicPr>
              <p:cNvPr id="77877" name="Picture 5" descr="D:\Documents and Settings\valentina.di.gennaro\My Documents\ICONE\Mail.png"/>
              <p:cNvPicPr>
                <a:picLocks noChangeAspect="1" noChangeArrowheads="1"/>
              </p:cNvPicPr>
              <p:nvPr/>
            </p:nvPicPr>
            <p:blipFill>
              <a:blip r:embed="rId8"/>
              <a:srcRect/>
              <a:stretch>
                <a:fillRect/>
              </a:stretch>
            </p:blipFill>
            <p:spPr bwMode="auto">
              <a:xfrm>
                <a:off x="8096402" y="4938888"/>
                <a:ext cx="647696" cy="647696"/>
              </a:xfrm>
              <a:prstGeom prst="rect">
                <a:avLst/>
              </a:prstGeom>
              <a:noFill/>
              <a:ln w="9525">
                <a:noFill/>
                <a:miter lim="800000"/>
                <a:headEnd/>
                <a:tailEnd/>
              </a:ln>
            </p:spPr>
          </p:pic>
        </p:grpSp>
        <p:sp>
          <p:nvSpPr>
            <p:cNvPr id="21" name="Down Arrow 42"/>
            <p:cNvSpPr/>
            <p:nvPr/>
          </p:nvSpPr>
          <p:spPr bwMode="auto">
            <a:xfrm rot="16200000">
              <a:off x="5644514" y="3285180"/>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26" name="TextBox 48"/>
            <p:cNvSpPr txBox="1"/>
            <p:nvPr/>
          </p:nvSpPr>
          <p:spPr>
            <a:xfrm>
              <a:off x="5792795" y="4108006"/>
              <a:ext cx="1068389" cy="261826"/>
            </a:xfrm>
            <a:prstGeom prst="rect">
              <a:avLst/>
            </a:prstGeom>
            <a:noFill/>
          </p:spPr>
          <p:txBody>
            <a:bodyPr wrap="none">
              <a:spAutoFit/>
            </a:bodyPr>
            <a:lstStyle/>
            <a:p>
              <a:pPr fontAlgn="auto">
                <a:spcBef>
                  <a:spcPts val="0"/>
                </a:spcBef>
                <a:spcAft>
                  <a:spcPts val="0"/>
                </a:spcAft>
                <a:defRPr/>
              </a:pPr>
              <a:r>
                <a:rPr lang="it-IT" sz="1050" i="1" dirty="0">
                  <a:solidFill>
                    <a:srgbClr val="002060"/>
                  </a:solidFill>
                  <a:latin typeface="Trebuchet MS" pitchFamily="34" charset="0"/>
                </a:rPr>
                <a:t>Invio Notifica</a:t>
              </a:r>
              <a:endParaRPr lang="en-US" sz="1050" i="1" dirty="0">
                <a:solidFill>
                  <a:srgbClr val="002060"/>
                </a:solidFill>
                <a:latin typeface="Trebuchet MS" pitchFamily="34" charset="0"/>
              </a:endParaRPr>
            </a:p>
          </p:txBody>
        </p:sp>
      </p:grpSp>
      <p:sp>
        <p:nvSpPr>
          <p:cNvPr id="28" name="Down Arrow 51"/>
          <p:cNvSpPr/>
          <p:nvPr/>
        </p:nvSpPr>
        <p:spPr bwMode="auto">
          <a:xfrm>
            <a:off x="1428728" y="2071678"/>
            <a:ext cx="353320" cy="498083"/>
          </a:xfrm>
          <a:prstGeom prst="downArrow">
            <a:avLst>
              <a:gd name="adj1" fmla="val 73704"/>
              <a:gd name="adj2" fmla="val 67778"/>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29" name="Gruppo 44"/>
          <p:cNvGrpSpPr>
            <a:grpSpLocks/>
          </p:cNvGrpSpPr>
          <p:nvPr/>
        </p:nvGrpSpPr>
        <p:grpSpPr bwMode="auto">
          <a:xfrm>
            <a:off x="1357313" y="1357313"/>
            <a:ext cx="1212850" cy="558800"/>
            <a:chOff x="1357290" y="1357298"/>
            <a:chExt cx="1212120" cy="558374"/>
          </a:xfrm>
        </p:grpSpPr>
        <p:pic>
          <p:nvPicPr>
            <p:cNvPr id="77869" name="Picture 2" descr="C:\Users\m.fattorusso\Desktop\Personale\Icons\txt.png"/>
            <p:cNvPicPr>
              <a:picLocks noChangeAspect="1" noChangeArrowheads="1"/>
            </p:cNvPicPr>
            <p:nvPr/>
          </p:nvPicPr>
          <p:blipFill>
            <a:blip r:embed="rId9">
              <a:lum bright="-30000"/>
              <a:grayscl/>
            </a:blip>
            <a:srcRect/>
            <a:stretch>
              <a:fillRect/>
            </a:stretch>
          </p:blipFill>
          <p:spPr bwMode="auto">
            <a:xfrm>
              <a:off x="1357290" y="1357298"/>
              <a:ext cx="546247" cy="546247"/>
            </a:xfrm>
            <a:prstGeom prst="rect">
              <a:avLst/>
            </a:prstGeom>
            <a:noFill/>
            <a:ln w="9525">
              <a:noFill/>
              <a:miter lim="800000"/>
              <a:headEnd/>
              <a:tailEnd/>
            </a:ln>
          </p:spPr>
        </p:pic>
        <p:sp>
          <p:nvSpPr>
            <p:cNvPr id="34" name="TextBox 36"/>
            <p:cNvSpPr txBox="1"/>
            <p:nvPr/>
          </p:nvSpPr>
          <p:spPr>
            <a:xfrm>
              <a:off x="1857051" y="1500064"/>
              <a:ext cx="712359" cy="415608"/>
            </a:xfrm>
            <a:prstGeom prst="rect">
              <a:avLst/>
            </a:prstGeom>
            <a:noFill/>
          </p:spPr>
          <p:txBody>
            <a:bodyPr wrap="none">
              <a:spAutoFit/>
            </a:bodyPr>
            <a:lstStyle/>
            <a:p>
              <a:pPr algn="ctr" fontAlgn="auto">
                <a:spcBef>
                  <a:spcPts val="0"/>
                </a:spcBef>
                <a:spcAft>
                  <a:spcPts val="0"/>
                </a:spcAft>
                <a:defRPr/>
              </a:pPr>
              <a:r>
                <a:rPr lang="it-IT" sz="1050" i="1" dirty="0">
                  <a:solidFill>
                    <a:srgbClr val="002060"/>
                  </a:solidFill>
                  <a:latin typeface="Trebuchet MS" pitchFamily="34" charset="0"/>
                </a:rPr>
                <a:t>Atto </a:t>
              </a:r>
            </a:p>
            <a:p>
              <a:pPr algn="ctr" fontAlgn="auto">
                <a:spcBef>
                  <a:spcPts val="0"/>
                </a:spcBef>
                <a:spcAft>
                  <a:spcPts val="0"/>
                </a:spcAft>
                <a:defRPr/>
              </a:pPr>
              <a:r>
                <a:rPr lang="it-IT" sz="1050" i="1" dirty="0">
                  <a:solidFill>
                    <a:srgbClr val="002060"/>
                  </a:solidFill>
                  <a:latin typeface="Trebuchet MS" pitchFamily="34" charset="0"/>
                </a:rPr>
                <a:t>cartaceo</a:t>
              </a:r>
              <a:endParaRPr lang="en-US" sz="1050" i="1" dirty="0">
                <a:solidFill>
                  <a:srgbClr val="002060"/>
                </a:solidFill>
                <a:latin typeface="Trebuchet MS" pitchFamily="34" charset="0"/>
              </a:endParaRPr>
            </a:p>
          </p:txBody>
        </p:sp>
      </p:grpSp>
      <p:grpSp>
        <p:nvGrpSpPr>
          <p:cNvPr id="31" name="Gruppo 56"/>
          <p:cNvGrpSpPr>
            <a:grpSpLocks/>
          </p:cNvGrpSpPr>
          <p:nvPr/>
        </p:nvGrpSpPr>
        <p:grpSpPr bwMode="auto">
          <a:xfrm>
            <a:off x="5286375" y="5072063"/>
            <a:ext cx="2752725" cy="1357312"/>
            <a:chOff x="5286380" y="5072073"/>
            <a:chExt cx="2753159" cy="1357322"/>
          </a:xfrm>
        </p:grpSpPr>
        <p:grpSp>
          <p:nvGrpSpPr>
            <p:cNvPr id="77861" name="Group 44"/>
            <p:cNvGrpSpPr>
              <a:grpSpLocks/>
            </p:cNvGrpSpPr>
            <p:nvPr/>
          </p:nvGrpSpPr>
          <p:grpSpPr bwMode="auto">
            <a:xfrm>
              <a:off x="5286380" y="5072073"/>
              <a:ext cx="1428760" cy="1357322"/>
              <a:chOff x="7366727" y="2690113"/>
              <a:chExt cx="1165959" cy="1672025"/>
            </a:xfrm>
          </p:grpSpPr>
          <p:sp>
            <p:nvSpPr>
              <p:cNvPr id="30" name="TextBox 49"/>
              <p:cNvSpPr txBox="1"/>
              <p:nvPr/>
            </p:nvSpPr>
            <p:spPr>
              <a:xfrm>
                <a:off x="7498889" y="4107912"/>
                <a:ext cx="1033973" cy="254226"/>
              </a:xfrm>
              <a:prstGeom prst="rect">
                <a:avLst/>
              </a:prstGeom>
              <a:noFill/>
            </p:spPr>
            <p:txBody>
              <a:bodyPr wrap="none">
                <a:spAutoFit/>
              </a:bodyPr>
              <a:lstStyle/>
              <a:p>
                <a:pPr fontAlgn="auto">
                  <a:spcBef>
                    <a:spcPts val="0"/>
                  </a:spcBef>
                  <a:spcAft>
                    <a:spcPts val="0"/>
                  </a:spcAft>
                  <a:defRPr/>
                </a:pPr>
                <a:r>
                  <a:rPr lang="it-IT" sz="1050" i="1" dirty="0">
                    <a:solidFill>
                      <a:srgbClr val="002060"/>
                    </a:solidFill>
                    <a:latin typeface="Trebuchet MS" pitchFamily="34" charset="0"/>
                  </a:rPr>
                  <a:t>Monitoraggio</a:t>
                </a:r>
                <a:endParaRPr lang="en-US" sz="1050" i="1" dirty="0">
                  <a:solidFill>
                    <a:srgbClr val="002060"/>
                  </a:solidFill>
                  <a:latin typeface="Trebuchet MS" pitchFamily="34" charset="0"/>
                </a:endParaRPr>
              </a:p>
            </p:txBody>
          </p:sp>
          <p:grpSp>
            <p:nvGrpSpPr>
              <p:cNvPr id="77866" name="Group 40"/>
              <p:cNvGrpSpPr>
                <a:grpSpLocks/>
              </p:cNvGrpSpPr>
              <p:nvPr/>
            </p:nvGrpSpPr>
            <p:grpSpPr bwMode="auto">
              <a:xfrm>
                <a:off x="7366727" y="2690113"/>
                <a:ext cx="1071562" cy="1247566"/>
                <a:chOff x="7366727" y="2690113"/>
                <a:chExt cx="1071562" cy="1247566"/>
              </a:xfrm>
            </p:grpSpPr>
            <p:pic>
              <p:nvPicPr>
                <p:cNvPr id="77867" name="Picture 2" descr="D:\Documents and Settings\valentina.di.gennaro\My Documents\ICONE\Computer1.png"/>
                <p:cNvPicPr>
                  <a:picLocks noChangeAspect="1" noChangeArrowheads="1"/>
                </p:cNvPicPr>
                <p:nvPr/>
              </p:nvPicPr>
              <p:blipFill>
                <a:blip r:embed="rId10"/>
                <a:srcRect/>
                <a:stretch>
                  <a:fillRect/>
                </a:stretch>
              </p:blipFill>
              <p:spPr bwMode="auto">
                <a:xfrm>
                  <a:off x="7366727" y="2690113"/>
                  <a:ext cx="1071562" cy="1247566"/>
                </a:xfrm>
                <a:prstGeom prst="rect">
                  <a:avLst/>
                </a:prstGeom>
                <a:noFill/>
                <a:ln w="9525">
                  <a:noFill/>
                  <a:miter lim="800000"/>
                  <a:headEnd/>
                  <a:tailEnd/>
                </a:ln>
              </p:spPr>
            </p:pic>
            <p:pic>
              <p:nvPicPr>
                <p:cNvPr id="77868" name="Picture 2" descr="D:\Documents and Settings\valentina.di.gennaro\My Documents\ICONE\kchart.png"/>
                <p:cNvPicPr>
                  <a:picLocks noChangeAspect="1" noChangeArrowheads="1"/>
                </p:cNvPicPr>
                <p:nvPr/>
              </p:nvPicPr>
              <p:blipFill>
                <a:blip r:embed="rId11"/>
                <a:srcRect/>
                <a:stretch>
                  <a:fillRect/>
                </a:stretch>
              </p:blipFill>
              <p:spPr bwMode="auto">
                <a:xfrm>
                  <a:off x="7808912" y="3135940"/>
                  <a:ext cx="592137" cy="592137"/>
                </a:xfrm>
                <a:prstGeom prst="rect">
                  <a:avLst/>
                </a:prstGeom>
                <a:noFill/>
                <a:ln w="9525">
                  <a:noFill/>
                  <a:miter lim="800000"/>
                  <a:headEnd/>
                  <a:tailEnd/>
                </a:ln>
              </p:spPr>
            </p:pic>
          </p:grpSp>
        </p:grpSp>
        <p:sp>
          <p:nvSpPr>
            <p:cNvPr id="39" name="Down Arrow 52"/>
            <p:cNvSpPr/>
            <p:nvPr/>
          </p:nvSpPr>
          <p:spPr bwMode="auto">
            <a:xfrm rot="3087987">
              <a:off x="7350086" y="4858326"/>
              <a:ext cx="353320" cy="1025587"/>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grpSp>
        <p:nvGrpSpPr>
          <p:cNvPr id="37" name="Gruppo 50"/>
          <p:cNvGrpSpPr>
            <a:grpSpLocks/>
          </p:cNvGrpSpPr>
          <p:nvPr/>
        </p:nvGrpSpPr>
        <p:grpSpPr bwMode="auto">
          <a:xfrm>
            <a:off x="3563938" y="1196975"/>
            <a:ext cx="1882775" cy="862013"/>
            <a:chOff x="3563888" y="1196752"/>
            <a:chExt cx="1883184" cy="861796"/>
          </a:xfrm>
        </p:grpSpPr>
        <p:pic>
          <p:nvPicPr>
            <p:cNvPr id="77859" name="Picture 2" descr="http://t1.gstatic.com/images?q=tbn:ANd9GcQ5wFl5q6CFT8hlaSivzSqOQkVmSoD3Nbd77ayh8VCX6YnosfQA"/>
            <p:cNvPicPr>
              <a:picLocks noChangeAspect="1" noChangeArrowheads="1"/>
            </p:cNvPicPr>
            <p:nvPr/>
          </p:nvPicPr>
          <p:blipFill>
            <a:blip r:embed="rId12"/>
            <a:srcRect/>
            <a:stretch>
              <a:fillRect/>
            </a:stretch>
          </p:blipFill>
          <p:spPr bwMode="auto">
            <a:xfrm>
              <a:off x="3563888" y="1196752"/>
              <a:ext cx="1357322" cy="842969"/>
            </a:xfrm>
            <a:prstGeom prst="rect">
              <a:avLst/>
            </a:prstGeom>
            <a:noFill/>
            <a:ln w="9525">
              <a:noFill/>
              <a:miter lim="800000"/>
              <a:headEnd/>
              <a:tailEnd/>
            </a:ln>
          </p:spPr>
        </p:pic>
        <p:sp>
          <p:nvSpPr>
            <p:cNvPr id="41" name="TextBox 36"/>
            <p:cNvSpPr txBox="1"/>
            <p:nvPr/>
          </p:nvSpPr>
          <p:spPr>
            <a:xfrm>
              <a:off x="4786529" y="1642728"/>
              <a:ext cx="660543" cy="415820"/>
            </a:xfrm>
            <a:prstGeom prst="rect">
              <a:avLst/>
            </a:prstGeom>
            <a:noFill/>
          </p:spPr>
          <p:txBody>
            <a:bodyPr wrap="none">
              <a:spAutoFit/>
            </a:bodyPr>
            <a:lstStyle/>
            <a:p>
              <a:pPr algn="ctr" fontAlgn="auto">
                <a:spcBef>
                  <a:spcPts val="0"/>
                </a:spcBef>
                <a:spcAft>
                  <a:spcPts val="0"/>
                </a:spcAft>
                <a:defRPr/>
              </a:pPr>
              <a:r>
                <a:rPr lang="it-IT" sz="1050" i="1" dirty="0">
                  <a:solidFill>
                    <a:srgbClr val="002060"/>
                  </a:solidFill>
                  <a:latin typeface="Trebuchet MS" pitchFamily="34" charset="0"/>
                </a:rPr>
                <a:t>Atto </a:t>
              </a:r>
            </a:p>
            <a:p>
              <a:pPr algn="ctr" fontAlgn="auto">
                <a:spcBef>
                  <a:spcPts val="0"/>
                </a:spcBef>
                <a:spcAft>
                  <a:spcPts val="0"/>
                </a:spcAft>
                <a:defRPr/>
              </a:pPr>
              <a:r>
                <a:rPr lang="it-IT" sz="1050" i="1" dirty="0">
                  <a:solidFill>
                    <a:srgbClr val="002060"/>
                  </a:solidFill>
                  <a:latin typeface="Trebuchet MS" pitchFamily="34" charset="0"/>
                </a:rPr>
                <a:t>Digitale</a:t>
              </a:r>
            </a:p>
          </p:txBody>
        </p:sp>
      </p:grpSp>
      <p:sp>
        <p:nvSpPr>
          <p:cNvPr id="42" name="Down Arrow 51"/>
          <p:cNvSpPr/>
          <p:nvPr/>
        </p:nvSpPr>
        <p:spPr bwMode="auto">
          <a:xfrm rot="2279121">
            <a:off x="3027783" y="2155762"/>
            <a:ext cx="353320" cy="907141"/>
          </a:xfrm>
          <a:prstGeom prst="downArrow">
            <a:avLst>
              <a:gd name="adj1" fmla="val 73704"/>
              <a:gd name="adj2" fmla="val 67778"/>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38" name="Gruppo 57"/>
          <p:cNvGrpSpPr>
            <a:grpSpLocks/>
          </p:cNvGrpSpPr>
          <p:nvPr/>
        </p:nvGrpSpPr>
        <p:grpSpPr bwMode="auto">
          <a:xfrm>
            <a:off x="7358063" y="2500313"/>
            <a:ext cx="1643062" cy="2000250"/>
            <a:chOff x="7358082" y="2500306"/>
            <a:chExt cx="1643074" cy="2000264"/>
          </a:xfrm>
        </p:grpSpPr>
        <p:sp>
          <p:nvSpPr>
            <p:cNvPr id="20" name="Down Arrow 41"/>
            <p:cNvSpPr/>
            <p:nvPr/>
          </p:nvSpPr>
          <p:spPr bwMode="auto">
            <a:xfrm rot="16200000">
              <a:off x="7430464" y="3213742"/>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77855" name="Picture 4" descr="http://www.studiolegalesantacroce.com/temp/img325124751515.png"/>
            <p:cNvPicPr>
              <a:picLocks noChangeAspect="1" noChangeArrowheads="1"/>
            </p:cNvPicPr>
            <p:nvPr/>
          </p:nvPicPr>
          <p:blipFill>
            <a:blip r:embed="rId13"/>
            <a:srcRect/>
            <a:stretch>
              <a:fillRect/>
            </a:stretch>
          </p:blipFill>
          <p:spPr bwMode="auto">
            <a:xfrm>
              <a:off x="7956376" y="2708920"/>
              <a:ext cx="571504" cy="571504"/>
            </a:xfrm>
            <a:prstGeom prst="rect">
              <a:avLst/>
            </a:prstGeom>
            <a:noFill/>
            <a:ln w="9525">
              <a:noFill/>
              <a:miter lim="800000"/>
              <a:headEnd/>
              <a:tailEnd/>
            </a:ln>
          </p:spPr>
        </p:pic>
        <p:pic>
          <p:nvPicPr>
            <p:cNvPr id="77856" name="Picture 6" descr="http://urladalsilenzio.files.wordpress.com/2010/03/bart20carcere.jpg"/>
            <p:cNvPicPr>
              <a:picLocks noChangeAspect="1" noChangeArrowheads="1"/>
            </p:cNvPicPr>
            <p:nvPr/>
          </p:nvPicPr>
          <p:blipFill>
            <a:blip r:embed="rId14"/>
            <a:srcRect/>
            <a:stretch>
              <a:fillRect/>
            </a:stretch>
          </p:blipFill>
          <p:spPr bwMode="auto">
            <a:xfrm>
              <a:off x="8001024" y="3714752"/>
              <a:ext cx="994078" cy="785818"/>
            </a:xfrm>
            <a:prstGeom prst="rect">
              <a:avLst/>
            </a:prstGeom>
            <a:noFill/>
            <a:ln w="9525">
              <a:noFill/>
              <a:miter lim="800000"/>
              <a:headEnd/>
              <a:tailEnd/>
            </a:ln>
          </p:spPr>
        </p:pic>
        <p:sp>
          <p:nvSpPr>
            <p:cNvPr id="77857" name="Rectangle 15"/>
            <p:cNvSpPr>
              <a:spLocks noChangeArrowheads="1"/>
            </p:cNvSpPr>
            <p:nvPr/>
          </p:nvSpPr>
          <p:spPr bwMode="auto">
            <a:xfrm>
              <a:off x="7858148" y="3286124"/>
              <a:ext cx="1143008" cy="331235"/>
            </a:xfrm>
            <a:prstGeom prst="rect">
              <a:avLst/>
            </a:prstGeom>
            <a:gradFill rotWithShape="1">
              <a:gsLst>
                <a:gs pos="0">
                  <a:srgbClr val="000000"/>
                </a:gs>
                <a:gs pos="100000">
                  <a:srgbClr val="454545">
                    <a:alpha val="0"/>
                  </a:srgbClr>
                </a:gs>
              </a:gsLst>
              <a:path path="shape">
                <a:fillToRect l="50000" t="50000" r="50000" b="50000"/>
              </a:path>
            </a:gradFill>
            <a:ln w="38100" algn="ctr">
              <a:noFill/>
              <a:miter lim="800000"/>
              <a:headEnd/>
              <a:tailEnd/>
            </a:ln>
          </p:spPr>
          <p:txBody>
            <a:bodyPr lIns="145152" tIns="72576" rIns="145152" bIns="72576">
              <a:spAutoFit/>
            </a:bodyPr>
            <a:lstStyle/>
            <a:p>
              <a:pPr algn="ctr" defTabSz="1450975">
                <a:spcBef>
                  <a:spcPct val="50000"/>
                </a:spcBef>
              </a:pPr>
              <a:r>
                <a:rPr lang="en-US" sz="1200" b="1">
                  <a:solidFill>
                    <a:srgbClr val="FFFFFF"/>
                  </a:solidFill>
                  <a:latin typeface="Calibri" pitchFamily="34" charset="0"/>
                  <a:cs typeface="Arial" charset="0"/>
                </a:rPr>
                <a:t>Destinatari</a:t>
              </a:r>
            </a:p>
          </p:txBody>
        </p:sp>
        <p:pic>
          <p:nvPicPr>
            <p:cNvPr id="77858" name="Picture 2" descr="http://t0.gstatic.com/images?q=tbn:ANd9GcRkEBU0gec_yNEdtJV0TMRojdQ3lhT1t-EW2NKKC09CJkCaa9Lh"/>
            <p:cNvPicPr>
              <a:picLocks noChangeAspect="1" noChangeArrowheads="1"/>
            </p:cNvPicPr>
            <p:nvPr/>
          </p:nvPicPr>
          <p:blipFill>
            <a:blip r:embed="rId15"/>
            <a:srcRect/>
            <a:stretch>
              <a:fillRect/>
            </a:stretch>
          </p:blipFill>
          <p:spPr bwMode="auto">
            <a:xfrm>
              <a:off x="8072462" y="2500306"/>
              <a:ext cx="844571" cy="714380"/>
            </a:xfrm>
            <a:prstGeom prst="rect">
              <a:avLst/>
            </a:prstGeom>
            <a:noFill/>
            <a:ln w="9525">
              <a:noFill/>
              <a:miter lim="800000"/>
              <a:headEnd/>
              <a:tailEnd/>
            </a:ln>
          </p:spPr>
        </p:pic>
      </p:grpSp>
      <p:sp>
        <p:nvSpPr>
          <p:cNvPr id="46" name="Segnaposto numero diapositiva 45"/>
          <p:cNvSpPr>
            <a:spLocks noGrp="1"/>
          </p:cNvSpPr>
          <p:nvPr>
            <p:ph type="sldNum" sz="quarter" idx="12"/>
          </p:nvPr>
        </p:nvSpPr>
        <p:spPr>
          <a:xfrm>
            <a:off x="8072438" y="6356350"/>
            <a:ext cx="614362" cy="365125"/>
          </a:xfrm>
        </p:spPr>
        <p:txBody>
          <a:bodyPr/>
          <a:lstStyle/>
          <a:p>
            <a:pPr>
              <a:defRPr/>
            </a:pPr>
            <a:fld id="{1463159B-4AEE-4233-BE9E-150CAE198F43}" type="slidenum">
              <a:rPr lang="it-IT"/>
              <a:pPr>
                <a:defRPr/>
              </a:pPr>
              <a:t>41</a:t>
            </a:fld>
            <a:endParaRPr lang="it-IT"/>
          </a:p>
        </p:txBody>
      </p:sp>
      <p:grpSp>
        <p:nvGrpSpPr>
          <p:cNvPr id="40" name="Gruppo 51"/>
          <p:cNvGrpSpPr>
            <a:grpSpLocks/>
          </p:cNvGrpSpPr>
          <p:nvPr/>
        </p:nvGrpSpPr>
        <p:grpSpPr bwMode="auto">
          <a:xfrm>
            <a:off x="1000125" y="2466975"/>
            <a:ext cx="1284288" cy="1930400"/>
            <a:chOff x="1000100" y="2466976"/>
            <a:chExt cx="1283901" cy="1930320"/>
          </a:xfrm>
        </p:grpSpPr>
        <p:pic>
          <p:nvPicPr>
            <p:cNvPr id="77841" name="Picture 2" descr="C:\Users\m.fattorusso\Desktop\Personale\Icons\document2.png"/>
            <p:cNvPicPr>
              <a:picLocks noChangeAspect="1" noChangeArrowheads="1"/>
            </p:cNvPicPr>
            <p:nvPr/>
          </p:nvPicPr>
          <p:blipFill>
            <a:blip r:embed="rId16"/>
            <a:srcRect/>
            <a:stretch>
              <a:fillRect/>
            </a:stretch>
          </p:blipFill>
          <p:spPr bwMode="auto">
            <a:xfrm>
              <a:off x="1549445" y="2967965"/>
              <a:ext cx="318655" cy="318655"/>
            </a:xfrm>
            <a:prstGeom prst="rect">
              <a:avLst/>
            </a:prstGeom>
            <a:noFill/>
            <a:ln w="9525">
              <a:noFill/>
              <a:miter lim="800000"/>
              <a:headEnd/>
              <a:tailEnd/>
            </a:ln>
          </p:spPr>
        </p:pic>
        <p:grpSp>
          <p:nvGrpSpPr>
            <p:cNvPr id="77842" name="Group 27"/>
            <p:cNvGrpSpPr>
              <a:grpSpLocks/>
            </p:cNvGrpSpPr>
            <p:nvPr/>
          </p:nvGrpSpPr>
          <p:grpSpPr bwMode="auto">
            <a:xfrm>
              <a:off x="1057273" y="2466976"/>
              <a:ext cx="1204694" cy="727112"/>
              <a:chOff x="4031797" y="1839850"/>
              <a:chExt cx="1597614" cy="857256"/>
            </a:xfrm>
          </p:grpSpPr>
          <p:pic>
            <p:nvPicPr>
              <p:cNvPr id="77850" name="Picture 6" descr="D:\Documents and Settings\valentina.di.gennaro\My Documents\ICONE\xsane.png"/>
              <p:cNvPicPr>
                <a:picLocks noChangeAspect="1" noChangeArrowheads="1"/>
              </p:cNvPicPr>
              <p:nvPr/>
            </p:nvPicPr>
            <p:blipFill>
              <a:blip r:embed="rId17">
                <a:lum bright="-20000"/>
                <a:grayscl/>
              </a:blip>
              <a:srcRect/>
              <a:stretch>
                <a:fillRect/>
              </a:stretch>
            </p:blipFill>
            <p:spPr bwMode="auto">
              <a:xfrm>
                <a:off x="4031797" y="1839850"/>
                <a:ext cx="857256" cy="857256"/>
              </a:xfrm>
              <a:prstGeom prst="rect">
                <a:avLst/>
              </a:prstGeom>
              <a:noFill/>
              <a:ln w="9525">
                <a:noFill/>
                <a:miter lim="800000"/>
                <a:headEnd/>
                <a:tailEnd/>
              </a:ln>
            </p:spPr>
          </p:pic>
          <p:sp>
            <p:nvSpPr>
              <p:cNvPr id="77851" name="TextBox 25"/>
              <p:cNvSpPr txBox="1">
                <a:spLocks noChangeArrowheads="1"/>
              </p:cNvSpPr>
              <p:nvPr/>
            </p:nvSpPr>
            <p:spPr bwMode="auto">
              <a:xfrm>
                <a:off x="4770150" y="1957271"/>
                <a:ext cx="859261" cy="399151"/>
              </a:xfrm>
              <a:prstGeom prst="rect">
                <a:avLst/>
              </a:prstGeom>
              <a:noFill/>
              <a:ln w="9525">
                <a:noFill/>
                <a:miter lim="800000"/>
                <a:headEnd/>
                <a:tailEnd/>
              </a:ln>
            </p:spPr>
            <p:txBody>
              <a:bodyPr wrap="none">
                <a:spAutoFit/>
              </a:bodyPr>
              <a:lstStyle/>
              <a:p>
                <a:pPr algn="ctr"/>
                <a:r>
                  <a:rPr lang="it-IT" sz="800" i="1">
                    <a:solidFill>
                      <a:srgbClr val="002060"/>
                    </a:solidFill>
                    <a:latin typeface="Calibri" pitchFamily="34" charset="0"/>
                  </a:rPr>
                  <a:t>Off-line</a:t>
                </a:r>
              </a:p>
              <a:p>
                <a:pPr algn="ctr"/>
                <a:r>
                  <a:rPr lang="it-IT" sz="800" i="1">
                    <a:solidFill>
                      <a:srgbClr val="002060"/>
                    </a:solidFill>
                    <a:latin typeface="Calibri" pitchFamily="34" charset="0"/>
                  </a:rPr>
                  <a:t>Scanning</a:t>
                </a:r>
                <a:endParaRPr lang="en-US" sz="800" i="1">
                  <a:solidFill>
                    <a:srgbClr val="002060"/>
                  </a:solidFill>
                  <a:latin typeface="Calibri" pitchFamily="34" charset="0"/>
                </a:endParaRPr>
              </a:p>
            </p:txBody>
          </p:sp>
        </p:grpSp>
        <p:sp>
          <p:nvSpPr>
            <p:cNvPr id="19" name="TextBox 31"/>
            <p:cNvSpPr txBox="1"/>
            <p:nvPr/>
          </p:nvSpPr>
          <p:spPr>
            <a:xfrm>
              <a:off x="1000100" y="4143307"/>
              <a:ext cx="1071240" cy="253989"/>
            </a:xfrm>
            <a:prstGeom prst="rect">
              <a:avLst/>
            </a:prstGeom>
            <a:noFill/>
          </p:spPr>
          <p:txBody>
            <a:bodyPr>
              <a:spAutoFit/>
            </a:bodyPr>
            <a:lstStyle/>
            <a:p>
              <a:pPr fontAlgn="auto">
                <a:spcBef>
                  <a:spcPts val="0"/>
                </a:spcBef>
                <a:spcAft>
                  <a:spcPts val="0"/>
                </a:spcAft>
                <a:defRPr/>
              </a:pPr>
              <a:endParaRPr lang="en-US" sz="1050" dirty="0">
                <a:solidFill>
                  <a:srgbClr val="0070C0"/>
                </a:solidFill>
                <a:latin typeface="Trebuchet MS" pitchFamily="34" charset="0"/>
              </a:endParaRPr>
            </a:p>
          </p:txBody>
        </p:sp>
        <p:sp>
          <p:nvSpPr>
            <p:cNvPr id="23" name="Down Arrow 45"/>
            <p:cNvSpPr/>
            <p:nvPr/>
          </p:nvSpPr>
          <p:spPr bwMode="auto">
            <a:xfrm rot="16200000">
              <a:off x="1858300" y="3356618"/>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77847" name="Group 106"/>
            <p:cNvGrpSpPr>
              <a:grpSpLocks/>
            </p:cNvGrpSpPr>
            <p:nvPr/>
          </p:nvGrpSpPr>
          <p:grpSpPr bwMode="auto">
            <a:xfrm>
              <a:off x="1115616" y="3356992"/>
              <a:ext cx="857250" cy="966401"/>
              <a:chOff x="2174850" y="2853742"/>
              <a:chExt cx="914400" cy="1045078"/>
            </a:xfrm>
          </p:grpSpPr>
          <p:pic>
            <p:nvPicPr>
              <p:cNvPr id="77848" name="Picture 38" descr="j0432621"/>
              <p:cNvPicPr>
                <a:picLocks noChangeAspect="1" noChangeArrowheads="1"/>
              </p:cNvPicPr>
              <p:nvPr/>
            </p:nvPicPr>
            <p:blipFill>
              <a:blip r:embed="rId18"/>
              <a:srcRect/>
              <a:stretch>
                <a:fillRect/>
              </a:stretch>
            </p:blipFill>
            <p:spPr bwMode="auto">
              <a:xfrm>
                <a:off x="2232050" y="2853742"/>
                <a:ext cx="698400" cy="698400"/>
              </a:xfrm>
              <a:prstGeom prst="rect">
                <a:avLst/>
              </a:prstGeom>
              <a:noFill/>
              <a:ln w="9525">
                <a:noFill/>
                <a:miter lim="800000"/>
                <a:headEnd/>
                <a:tailEnd/>
              </a:ln>
            </p:spPr>
          </p:pic>
          <p:sp>
            <p:nvSpPr>
              <p:cNvPr id="77849" name="TextBox 22"/>
              <p:cNvSpPr txBox="1">
                <a:spLocks noChangeArrowheads="1"/>
              </p:cNvSpPr>
              <p:nvPr/>
            </p:nvSpPr>
            <p:spPr bwMode="auto">
              <a:xfrm>
                <a:off x="2174850" y="3632445"/>
                <a:ext cx="914400" cy="266375"/>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Cancelliere</a:t>
                </a:r>
                <a:endParaRPr lang="en-US" sz="1000" i="1">
                  <a:solidFill>
                    <a:srgbClr val="002060"/>
                  </a:solidFill>
                  <a:latin typeface="Trebuchet MS"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9"/>
          <p:cNvSpPr>
            <a:spLocks noChangeArrowheads="1"/>
          </p:cNvSpPr>
          <p:nvPr/>
        </p:nvSpPr>
        <p:spPr bwMode="auto">
          <a:xfrm>
            <a:off x="5435600" y="1773238"/>
            <a:ext cx="3071813" cy="1528762"/>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pic>
        <p:nvPicPr>
          <p:cNvPr id="78850" name="Picture 2" descr="D:\Documents and Settings\valentina.di.gennaro\My Documents\ICONE\Computer1.png"/>
          <p:cNvPicPr>
            <a:picLocks noChangeAspect="1" noChangeArrowheads="1"/>
          </p:cNvPicPr>
          <p:nvPr/>
        </p:nvPicPr>
        <p:blipFill>
          <a:blip r:embed="rId3"/>
          <a:srcRect/>
          <a:stretch>
            <a:fillRect/>
          </a:stretch>
        </p:blipFill>
        <p:spPr bwMode="auto">
          <a:xfrm>
            <a:off x="5219700" y="2924175"/>
            <a:ext cx="1071563" cy="1071563"/>
          </a:xfrm>
          <a:prstGeom prst="rect">
            <a:avLst/>
          </a:prstGeom>
          <a:noFill/>
          <a:ln w="9525">
            <a:noFill/>
            <a:miter lim="800000"/>
            <a:headEnd/>
            <a:tailEnd/>
          </a:ln>
        </p:spPr>
      </p:pic>
      <p:sp>
        <p:nvSpPr>
          <p:cNvPr id="23" name="Titolo 22"/>
          <p:cNvSpPr>
            <a:spLocks noGrp="1"/>
          </p:cNvSpPr>
          <p:nvPr>
            <p:ph type="title"/>
          </p:nvPr>
        </p:nvSpPr>
        <p:spPr/>
        <p:txBody>
          <a:bodyPr rtlCol="0">
            <a:normAutofit fontScale="90000"/>
          </a:bodyPr>
          <a:lstStyle/>
          <a:p>
            <a:pPr algn="l" eaLnBrk="1" fontAlgn="auto" hangingPunct="1">
              <a:spcAft>
                <a:spcPts val="0"/>
              </a:spcAft>
              <a:defRPr/>
            </a:pPr>
            <a:r>
              <a:rPr lang="it-IT" sz="3600" dirty="0" smtClean="0">
                <a:solidFill>
                  <a:schemeClr val="accent1">
                    <a:lumMod val="75000"/>
                  </a:schemeClr>
                </a:solidFill>
              </a:rPr>
              <a:t>b) Il flusso: acquisizione, classificazione, firma</a:t>
            </a:r>
            <a:endParaRPr lang="it-IT" sz="3600" dirty="0">
              <a:solidFill>
                <a:schemeClr val="accent1">
                  <a:lumMod val="75000"/>
                </a:schemeClr>
              </a:solidFill>
            </a:endParaRPr>
          </a:p>
        </p:txBody>
      </p:sp>
      <p:sp>
        <p:nvSpPr>
          <p:cNvPr id="78852" name="Segnaposto contenuto 30"/>
          <p:cNvSpPr>
            <a:spLocks noGrp="1"/>
          </p:cNvSpPr>
          <p:nvPr>
            <p:ph idx="1"/>
          </p:nvPr>
        </p:nvSpPr>
        <p:spPr/>
        <p:txBody>
          <a:bodyPr/>
          <a:lstStyle/>
          <a:p>
            <a:pPr eaLnBrk="1" hangingPunct="1">
              <a:buFont typeface="Arial" charset="0"/>
              <a:buNone/>
            </a:pPr>
            <a:r>
              <a:rPr lang="it-IT" sz="1200" smtClean="0">
                <a:ea typeface="SimSun" pitchFamily="2" charset="-122"/>
              </a:rPr>
              <a:t>.</a:t>
            </a:r>
          </a:p>
        </p:txBody>
      </p:sp>
      <p:sp>
        <p:nvSpPr>
          <p:cNvPr id="21505" name="Slide Number Placeholder 2"/>
          <p:cNvSpPr>
            <a:spLocks noGrp="1"/>
          </p:cNvSpPr>
          <p:nvPr>
            <p:ph type="sldNum" sz="quarter" idx="12"/>
          </p:nvPr>
        </p:nvSpPr>
        <p:spPr/>
        <p:txBody>
          <a:bodyPr/>
          <a:lstStyle/>
          <a:p>
            <a:pPr>
              <a:defRPr/>
            </a:pPr>
            <a:fld id="{AF10F7A3-CDA3-4195-BCFA-377EC1B11739}" type="slidenum">
              <a:rPr lang="en-US"/>
              <a:pPr>
                <a:defRPr/>
              </a:pPr>
              <a:t>42</a:t>
            </a:fld>
            <a:endParaRPr lang="en-US"/>
          </a:p>
        </p:txBody>
      </p:sp>
      <p:sp>
        <p:nvSpPr>
          <p:cNvPr id="78854" name="Rectangle 80"/>
          <p:cNvSpPr>
            <a:spLocks noChangeArrowheads="1"/>
          </p:cNvSpPr>
          <p:nvPr/>
        </p:nvSpPr>
        <p:spPr bwMode="auto">
          <a:xfrm>
            <a:off x="971550" y="1773238"/>
            <a:ext cx="2325688" cy="1150937"/>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grpSp>
        <p:nvGrpSpPr>
          <p:cNvPr id="78855" name="Group 105"/>
          <p:cNvGrpSpPr>
            <a:grpSpLocks/>
          </p:cNvGrpSpPr>
          <p:nvPr/>
        </p:nvGrpSpPr>
        <p:grpSpPr bwMode="auto">
          <a:xfrm>
            <a:off x="1116013" y="2708275"/>
            <a:ext cx="1143000" cy="965200"/>
            <a:chOff x="279400" y="3016250"/>
            <a:chExt cx="965200" cy="895141"/>
          </a:xfrm>
        </p:grpSpPr>
        <p:pic>
          <p:nvPicPr>
            <p:cNvPr id="78875" name="Picture 26" descr="j0432657"/>
            <p:cNvPicPr>
              <a:picLocks noChangeAspect="1" noChangeArrowheads="1"/>
            </p:cNvPicPr>
            <p:nvPr/>
          </p:nvPicPr>
          <p:blipFill>
            <a:blip r:embed="rId4"/>
            <a:srcRect/>
            <a:stretch>
              <a:fillRect/>
            </a:stretch>
          </p:blipFill>
          <p:spPr bwMode="auto">
            <a:xfrm flipH="1">
              <a:off x="279400" y="3016250"/>
              <a:ext cx="698500" cy="698500"/>
            </a:xfrm>
            <a:prstGeom prst="rect">
              <a:avLst/>
            </a:prstGeom>
            <a:noFill/>
            <a:ln w="9525">
              <a:noFill/>
              <a:miter lim="800000"/>
              <a:headEnd/>
              <a:tailEnd/>
            </a:ln>
          </p:spPr>
        </p:pic>
        <p:sp>
          <p:nvSpPr>
            <p:cNvPr id="78876" name="TextBox 20"/>
            <p:cNvSpPr txBox="1">
              <a:spLocks noChangeArrowheads="1"/>
            </p:cNvSpPr>
            <p:nvPr/>
          </p:nvSpPr>
          <p:spPr bwMode="auto">
            <a:xfrm>
              <a:off x="317500" y="3683001"/>
              <a:ext cx="927100" cy="228390"/>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Magistrato</a:t>
              </a:r>
              <a:endParaRPr lang="en-US" sz="1000" i="1">
                <a:solidFill>
                  <a:srgbClr val="002060"/>
                </a:solidFill>
                <a:latin typeface="Trebuchet MS" pitchFamily="34" charset="0"/>
              </a:endParaRPr>
            </a:p>
          </p:txBody>
        </p:sp>
      </p:grpSp>
      <p:pic>
        <p:nvPicPr>
          <p:cNvPr id="85" name="Picture 2" descr="D:\Documents and Settings\valentina.di.gennaro\My Documents\ICONE\Text_Document.png"/>
          <p:cNvPicPr>
            <a:picLocks noChangeAspect="1" noChangeArrowheads="1"/>
          </p:cNvPicPr>
          <p:nvPr/>
        </p:nvPicPr>
        <p:blipFill>
          <a:blip r:embed="rId5"/>
          <a:srcRect/>
          <a:stretch>
            <a:fillRect/>
          </a:stretch>
        </p:blipFill>
        <p:spPr bwMode="auto">
          <a:xfrm>
            <a:off x="2771775" y="2565400"/>
            <a:ext cx="857250" cy="857250"/>
          </a:xfrm>
          <a:prstGeom prst="rect">
            <a:avLst/>
          </a:prstGeom>
          <a:noFill/>
          <a:effectLst>
            <a:outerShdw blurRad="50800" dist="38100" dir="2700000" algn="tl" rotWithShape="0">
              <a:prstClr val="black">
                <a:alpha val="40000"/>
              </a:prstClr>
            </a:outerShdw>
          </a:effectLst>
        </p:spPr>
      </p:pic>
      <p:sp>
        <p:nvSpPr>
          <p:cNvPr id="78857" name="Rectangle 85"/>
          <p:cNvSpPr>
            <a:spLocks noChangeArrowheads="1"/>
          </p:cNvSpPr>
          <p:nvPr/>
        </p:nvSpPr>
        <p:spPr bwMode="auto">
          <a:xfrm>
            <a:off x="1042988" y="1916113"/>
            <a:ext cx="2160587" cy="647700"/>
          </a:xfrm>
          <a:prstGeom prst="rect">
            <a:avLst/>
          </a:prstGeom>
          <a:noFill/>
          <a:ln w="9525">
            <a:noFill/>
            <a:miter lim="800000"/>
            <a:headEnd/>
            <a:tailEnd/>
          </a:ln>
        </p:spPr>
        <p:txBody>
          <a:bodyPr>
            <a:spAutoFit/>
          </a:bodyPr>
          <a:lstStyle/>
          <a:p>
            <a:pPr marL="266700" indent="-266700" eaLnBrk="0" hangingPunct="0">
              <a:spcBef>
                <a:spcPct val="20000"/>
              </a:spcBef>
              <a:buSzPct val="100000"/>
              <a:buFont typeface="Verdana" pitchFamily="34" charset="0"/>
              <a:buAutoNum type="arabicPeriod"/>
              <a:tabLst>
                <a:tab pos="228600" algn="l"/>
              </a:tabLst>
            </a:pPr>
            <a:r>
              <a:rPr lang="it-IT" sz="1200">
                <a:latin typeface="Calibri" pitchFamily="34" charset="0"/>
                <a:ea typeface="SimSun" pitchFamily="2" charset="-122"/>
              </a:rPr>
              <a:t>Il Magistrato deposita l’atto cartaceo da notificare presso la sua Cancelleria.</a:t>
            </a:r>
            <a:endParaRPr lang="it-IT" sz="1000">
              <a:latin typeface="Calibri" pitchFamily="34" charset="0"/>
            </a:endParaRPr>
          </a:p>
        </p:txBody>
      </p:sp>
      <p:sp>
        <p:nvSpPr>
          <p:cNvPr id="112" name="Down Arrow 111"/>
          <p:cNvSpPr/>
          <p:nvPr/>
        </p:nvSpPr>
        <p:spPr bwMode="auto">
          <a:xfrm rot="16200000">
            <a:off x="4301912" y="1898888"/>
            <a:ext cx="288000" cy="1332000"/>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78861" name="Group 106"/>
          <p:cNvGrpSpPr>
            <a:grpSpLocks/>
          </p:cNvGrpSpPr>
          <p:nvPr/>
        </p:nvGrpSpPr>
        <p:grpSpPr bwMode="auto">
          <a:xfrm>
            <a:off x="4500563" y="3284538"/>
            <a:ext cx="857250" cy="1036637"/>
            <a:chOff x="2174850" y="2853742"/>
            <a:chExt cx="914400" cy="1121033"/>
          </a:xfrm>
        </p:grpSpPr>
        <p:pic>
          <p:nvPicPr>
            <p:cNvPr id="78873" name="Picture 38" descr="j0432621"/>
            <p:cNvPicPr>
              <a:picLocks noChangeAspect="1" noChangeArrowheads="1"/>
            </p:cNvPicPr>
            <p:nvPr/>
          </p:nvPicPr>
          <p:blipFill>
            <a:blip r:embed="rId6"/>
            <a:srcRect/>
            <a:stretch>
              <a:fillRect/>
            </a:stretch>
          </p:blipFill>
          <p:spPr bwMode="auto">
            <a:xfrm>
              <a:off x="2232050" y="2853742"/>
              <a:ext cx="698400" cy="698400"/>
            </a:xfrm>
            <a:prstGeom prst="rect">
              <a:avLst/>
            </a:prstGeom>
            <a:noFill/>
            <a:ln w="9525">
              <a:noFill/>
              <a:miter lim="800000"/>
              <a:headEnd/>
              <a:tailEnd/>
            </a:ln>
          </p:spPr>
        </p:pic>
        <p:sp>
          <p:nvSpPr>
            <p:cNvPr id="78874" name="TextBox 22"/>
            <p:cNvSpPr txBox="1">
              <a:spLocks noChangeArrowheads="1"/>
            </p:cNvSpPr>
            <p:nvPr/>
          </p:nvSpPr>
          <p:spPr bwMode="auto">
            <a:xfrm>
              <a:off x="2174850" y="3708401"/>
              <a:ext cx="914400" cy="266374"/>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Cancelliere</a:t>
              </a:r>
              <a:endParaRPr lang="en-US" sz="1000" i="1">
                <a:solidFill>
                  <a:srgbClr val="002060"/>
                </a:solidFill>
                <a:latin typeface="Trebuchet MS" pitchFamily="34" charset="0"/>
              </a:endParaRPr>
            </a:p>
          </p:txBody>
        </p:sp>
      </p:grpSp>
      <p:sp>
        <p:nvSpPr>
          <p:cNvPr id="78862" name="Rectangle 89"/>
          <p:cNvSpPr>
            <a:spLocks noChangeArrowheads="1"/>
          </p:cNvSpPr>
          <p:nvPr/>
        </p:nvSpPr>
        <p:spPr bwMode="auto">
          <a:xfrm>
            <a:off x="5651500" y="1916113"/>
            <a:ext cx="2736850" cy="1093787"/>
          </a:xfrm>
          <a:prstGeom prst="rect">
            <a:avLst/>
          </a:prstGeom>
          <a:noFill/>
          <a:ln w="9525">
            <a:noFill/>
            <a:miter lim="800000"/>
            <a:headEnd/>
            <a:tailEnd/>
          </a:ln>
        </p:spPr>
        <p:txBody>
          <a:bodyPr>
            <a:spAutoFit/>
          </a:bodyPr>
          <a:lstStyle/>
          <a:p>
            <a:pPr marL="228600" indent="-228600" eaLnBrk="0" hangingPunct="0">
              <a:spcBef>
                <a:spcPct val="20000"/>
              </a:spcBef>
              <a:buSzPct val="100000"/>
              <a:tabLst>
                <a:tab pos="228600" algn="l"/>
              </a:tabLst>
            </a:pPr>
            <a:r>
              <a:rPr lang="it-IT" sz="1200">
                <a:latin typeface="Calibri" pitchFamily="34" charset="0"/>
                <a:ea typeface="SimSun" pitchFamily="2" charset="-122"/>
              </a:rPr>
              <a:t>2.A   Il Cancelliere</a:t>
            </a:r>
          </a:p>
          <a:p>
            <a:pPr marL="449263" lvl="1" indent="-90488" eaLnBrk="0" hangingPunct="0">
              <a:spcBef>
                <a:spcPts val="300"/>
              </a:spcBef>
              <a:buSzPct val="100000"/>
              <a:buFont typeface="Arial" charset="0"/>
              <a:buChar char="•"/>
              <a:tabLst>
                <a:tab pos="228600" algn="l"/>
              </a:tabLst>
            </a:pPr>
            <a:r>
              <a:rPr lang="it-IT" sz="1200">
                <a:latin typeface="Calibri" pitchFamily="34" charset="0"/>
                <a:ea typeface="SimSun" pitchFamily="2" charset="-122"/>
              </a:rPr>
              <a:t>Firma in via autografa l’atto depositato.</a:t>
            </a:r>
          </a:p>
          <a:p>
            <a:pPr marL="449263" lvl="1" indent="-90488" eaLnBrk="0" hangingPunct="0">
              <a:spcBef>
                <a:spcPts val="300"/>
              </a:spcBef>
              <a:buSzPct val="100000"/>
              <a:buFont typeface="Arial" charset="0"/>
              <a:buChar char="•"/>
              <a:tabLst>
                <a:tab pos="228600" algn="l"/>
              </a:tabLst>
            </a:pPr>
            <a:r>
              <a:rPr lang="it-IT" sz="1200">
                <a:latin typeface="Calibri" pitchFamily="34" charset="0"/>
                <a:ea typeface="SimSun" pitchFamily="2" charset="-122"/>
              </a:rPr>
              <a:t>Acquisisce l’atto mediante funzionalità native dello scanner.</a:t>
            </a:r>
          </a:p>
        </p:txBody>
      </p:sp>
      <p:pic>
        <p:nvPicPr>
          <p:cNvPr id="78863" name="Picture 6" descr="D:\Documents and Settings\valentina.di.gennaro\My Documents\ICONE\xsane.png"/>
          <p:cNvPicPr>
            <a:picLocks noChangeAspect="1" noChangeArrowheads="1"/>
          </p:cNvPicPr>
          <p:nvPr/>
        </p:nvPicPr>
        <p:blipFill>
          <a:blip r:embed="rId7"/>
          <a:srcRect/>
          <a:stretch>
            <a:fillRect/>
          </a:stretch>
        </p:blipFill>
        <p:spPr bwMode="auto">
          <a:xfrm>
            <a:off x="5930900" y="3649663"/>
            <a:ext cx="857250" cy="857250"/>
          </a:xfrm>
          <a:prstGeom prst="rect">
            <a:avLst/>
          </a:prstGeom>
          <a:noFill/>
          <a:ln w="9525">
            <a:noFill/>
            <a:miter lim="800000"/>
            <a:headEnd/>
            <a:tailEnd/>
          </a:ln>
        </p:spPr>
      </p:pic>
      <p:sp>
        <p:nvSpPr>
          <p:cNvPr id="78864" name="Rectangle 79"/>
          <p:cNvSpPr>
            <a:spLocks noChangeArrowheads="1"/>
          </p:cNvSpPr>
          <p:nvPr/>
        </p:nvSpPr>
        <p:spPr bwMode="auto">
          <a:xfrm>
            <a:off x="4584700" y="4808538"/>
            <a:ext cx="3900488" cy="1400175"/>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sp>
        <p:nvSpPr>
          <p:cNvPr id="54" name="Rectangle 89"/>
          <p:cNvSpPr>
            <a:spLocks noChangeArrowheads="1"/>
          </p:cNvSpPr>
          <p:nvPr/>
        </p:nvSpPr>
        <p:spPr bwMode="auto">
          <a:xfrm>
            <a:off x="4630738" y="4833938"/>
            <a:ext cx="3656012" cy="1093787"/>
          </a:xfrm>
          <a:prstGeom prst="rect">
            <a:avLst/>
          </a:prstGeom>
          <a:noFill/>
          <a:ln w="9525">
            <a:noFill/>
            <a:miter lim="800000"/>
            <a:headEnd/>
            <a:tailEnd/>
          </a:ln>
        </p:spPr>
        <p:txBody>
          <a:bodyPr>
            <a:spAutoFit/>
          </a:bodyPr>
          <a:lstStyle/>
          <a:p>
            <a:pPr marL="449263" lvl="1" indent="-449263" eaLnBrk="0" fontAlgn="auto" hangingPunct="0">
              <a:spcBef>
                <a:spcPts val="300"/>
              </a:spcBef>
              <a:spcAft>
                <a:spcPts val="0"/>
              </a:spcAft>
              <a:buSzPct val="100000"/>
              <a:tabLst>
                <a:tab pos="228600" algn="l"/>
              </a:tabLst>
              <a:defRPr/>
            </a:pPr>
            <a:r>
              <a:rPr lang="it-IT" sz="1200" dirty="0">
                <a:latin typeface="+mn-lt"/>
                <a:ea typeface="SimSun"/>
                <a:cs typeface="SimSun"/>
              </a:rPr>
              <a:t>2.B   Il Cancelliere</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latin typeface="+mn-lt"/>
                <a:ea typeface="SimSun"/>
                <a:cs typeface="SimSun"/>
              </a:rPr>
              <a:t>classifica l’atto all’interno del sistema documentale inserendo i metadati caratteristici dell’atto (tipologia di atto, registro numero, </a:t>
            </a:r>
            <a:r>
              <a:rPr lang="it-IT" sz="1200" dirty="0" err="1">
                <a:latin typeface="+mn-lt"/>
                <a:ea typeface="SimSun"/>
                <a:cs typeface="SimSun"/>
              </a:rPr>
              <a:t>etc</a:t>
            </a:r>
            <a:r>
              <a:rPr lang="it-IT" sz="1200" dirty="0">
                <a:latin typeface="+mn-lt"/>
                <a:ea typeface="SimSun"/>
                <a:cs typeface="SimSun"/>
              </a:rPr>
              <a:t>)</a:t>
            </a:r>
          </a:p>
          <a:p>
            <a:pPr marL="449263" lvl="1" indent="-90488" eaLnBrk="0" fontAlgn="auto" hangingPunct="0">
              <a:spcBef>
                <a:spcPts val="300"/>
              </a:spcBef>
              <a:spcAft>
                <a:spcPts val="0"/>
              </a:spcAft>
              <a:buSzPct val="100000"/>
              <a:buFont typeface="Arial" charset="0"/>
              <a:buChar char="•"/>
              <a:tabLst>
                <a:tab pos="228600" algn="l"/>
              </a:tabLst>
              <a:defRPr/>
            </a:pPr>
            <a:r>
              <a:rPr lang="it-IT" sz="1200" dirty="0">
                <a:latin typeface="+mn-lt"/>
                <a:ea typeface="SimSun"/>
                <a:cs typeface="SimSun"/>
              </a:rPr>
              <a:t>Firma elettronicamente l’atto</a:t>
            </a:r>
          </a:p>
        </p:txBody>
      </p:sp>
      <p:sp>
        <p:nvSpPr>
          <p:cNvPr id="58" name="Down Arrow 57"/>
          <p:cNvSpPr/>
          <p:nvPr/>
        </p:nvSpPr>
        <p:spPr bwMode="auto">
          <a:xfrm>
            <a:off x="6980618" y="3497340"/>
            <a:ext cx="288000" cy="1266045"/>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78869" name="Picture 2" descr="C:\Users\m.fattorusso\Desktop\Personale\Icons\txt.png"/>
          <p:cNvPicPr>
            <a:picLocks noChangeAspect="1" noChangeArrowheads="1"/>
          </p:cNvPicPr>
          <p:nvPr/>
        </p:nvPicPr>
        <p:blipFill>
          <a:blip r:embed="rId8"/>
          <a:srcRect/>
          <a:stretch>
            <a:fillRect/>
          </a:stretch>
        </p:blipFill>
        <p:spPr bwMode="auto">
          <a:xfrm>
            <a:off x="4356100" y="2205038"/>
            <a:ext cx="600075" cy="600075"/>
          </a:xfrm>
          <a:prstGeom prst="rect">
            <a:avLst/>
          </a:prstGeom>
          <a:noFill/>
          <a:ln w="9525">
            <a:noFill/>
            <a:miter lim="800000"/>
            <a:headEnd/>
            <a:tailEnd/>
          </a:ln>
        </p:spPr>
      </p:pic>
      <p:sp>
        <p:nvSpPr>
          <p:cNvPr id="78870" name="TextBox 20"/>
          <p:cNvSpPr txBox="1">
            <a:spLocks noChangeArrowheads="1"/>
          </p:cNvSpPr>
          <p:nvPr/>
        </p:nvSpPr>
        <p:spPr bwMode="auto">
          <a:xfrm>
            <a:off x="4356100" y="2852738"/>
            <a:ext cx="711200" cy="247650"/>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Cartaceo</a:t>
            </a:r>
            <a:endParaRPr lang="en-US" sz="1000" i="1">
              <a:solidFill>
                <a:srgbClr val="002060"/>
              </a:solidFill>
              <a:latin typeface="Trebuchet MS" pitchFamily="34" charset="0"/>
            </a:endParaRPr>
          </a:p>
        </p:txBody>
      </p:sp>
      <p:sp>
        <p:nvSpPr>
          <p:cNvPr id="24" name="Freccia a destra 23"/>
          <p:cNvSpPr/>
          <p:nvPr/>
        </p:nvSpPr>
        <p:spPr>
          <a:xfrm rot="2645933">
            <a:off x="2836863" y="3943350"/>
            <a:ext cx="1635125"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78872" name="TextBox 20"/>
          <p:cNvSpPr txBox="1">
            <a:spLocks noChangeArrowheads="1"/>
          </p:cNvSpPr>
          <p:nvPr/>
        </p:nvSpPr>
        <p:spPr bwMode="auto">
          <a:xfrm rot="10800000" flipV="1">
            <a:off x="2786063" y="4643438"/>
            <a:ext cx="1004887" cy="246062"/>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Digitale</a:t>
            </a:r>
            <a:endParaRPr lang="en-US" sz="1000" i="1">
              <a:solidFill>
                <a:srgbClr val="002060"/>
              </a:solidFill>
              <a:latin typeface="Trebuchet MS"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olo 37"/>
          <p:cNvSpPr>
            <a:spLocks noGrp="1"/>
          </p:cNvSpPr>
          <p:nvPr>
            <p:ph type="title"/>
          </p:nvPr>
        </p:nvSpPr>
        <p:spPr>
          <a:xfrm>
            <a:off x="357188" y="214313"/>
            <a:ext cx="8229600" cy="1000125"/>
          </a:xfrm>
        </p:spPr>
        <p:txBody>
          <a:bodyPr rtlCol="0">
            <a:normAutofit/>
          </a:bodyPr>
          <a:lstStyle/>
          <a:p>
            <a:pPr algn="l" eaLnBrk="1" fontAlgn="auto" hangingPunct="1">
              <a:spcAft>
                <a:spcPts val="0"/>
              </a:spcAft>
              <a:defRPr/>
            </a:pPr>
            <a:r>
              <a:rPr lang="it-IT" sz="3600" dirty="0" smtClean="0">
                <a:solidFill>
                  <a:schemeClr val="accent1">
                    <a:lumMod val="75000"/>
                  </a:schemeClr>
                </a:solidFill>
              </a:rPr>
              <a:t>b) Il flusso:l’invio </a:t>
            </a:r>
            <a:endParaRPr lang="it-IT" sz="3600" dirty="0">
              <a:solidFill>
                <a:schemeClr val="accent1">
                  <a:lumMod val="75000"/>
                </a:schemeClr>
              </a:solidFill>
            </a:endParaRPr>
          </a:p>
        </p:txBody>
      </p:sp>
      <p:sp>
        <p:nvSpPr>
          <p:cNvPr id="21505" name="Slide Number Placeholder 2"/>
          <p:cNvSpPr>
            <a:spLocks noGrp="1"/>
          </p:cNvSpPr>
          <p:nvPr>
            <p:ph type="sldNum" sz="quarter" idx="12"/>
          </p:nvPr>
        </p:nvSpPr>
        <p:spPr/>
        <p:txBody>
          <a:bodyPr/>
          <a:lstStyle/>
          <a:p>
            <a:pPr>
              <a:defRPr/>
            </a:pPr>
            <a:fld id="{159B9F08-12EC-4FC7-8E0D-67C8C976697E}" type="slidenum">
              <a:rPr lang="en-US">
                <a:latin typeface="Trebuchet MS" pitchFamily="34" charset="0"/>
              </a:rPr>
              <a:pPr>
                <a:defRPr/>
              </a:pPr>
              <a:t>43</a:t>
            </a:fld>
            <a:endParaRPr lang="en-US" dirty="0">
              <a:latin typeface="Trebuchet MS" pitchFamily="34" charset="0"/>
            </a:endParaRPr>
          </a:p>
        </p:txBody>
      </p:sp>
      <p:grpSp>
        <p:nvGrpSpPr>
          <p:cNvPr id="2" name="Gruppo 35"/>
          <p:cNvGrpSpPr>
            <a:grpSpLocks/>
          </p:cNvGrpSpPr>
          <p:nvPr/>
        </p:nvGrpSpPr>
        <p:grpSpPr bwMode="auto">
          <a:xfrm>
            <a:off x="1116013" y="1341438"/>
            <a:ext cx="2727325" cy="1658937"/>
            <a:chOff x="1115616" y="1340768"/>
            <a:chExt cx="2727746" cy="1659604"/>
          </a:xfrm>
        </p:grpSpPr>
        <p:sp>
          <p:nvSpPr>
            <p:cNvPr id="80940" name="Rectangle 79"/>
            <p:cNvSpPr>
              <a:spLocks noChangeArrowheads="1"/>
            </p:cNvSpPr>
            <p:nvPr/>
          </p:nvSpPr>
          <p:spPr bwMode="auto">
            <a:xfrm>
              <a:off x="1115616" y="1340768"/>
              <a:ext cx="2145104" cy="688458"/>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grpSp>
          <p:nvGrpSpPr>
            <p:cNvPr id="80941" name="Group 106"/>
            <p:cNvGrpSpPr>
              <a:grpSpLocks/>
            </p:cNvGrpSpPr>
            <p:nvPr/>
          </p:nvGrpSpPr>
          <p:grpSpPr bwMode="auto">
            <a:xfrm>
              <a:off x="1357290" y="2071678"/>
              <a:ext cx="928694" cy="928694"/>
              <a:chOff x="2174850" y="2853742"/>
              <a:chExt cx="914400" cy="1121033"/>
            </a:xfrm>
          </p:grpSpPr>
          <p:pic>
            <p:nvPicPr>
              <p:cNvPr id="80944" name="Picture 38" descr="j0432621"/>
              <p:cNvPicPr>
                <a:picLocks noChangeAspect="1" noChangeArrowheads="1"/>
              </p:cNvPicPr>
              <p:nvPr/>
            </p:nvPicPr>
            <p:blipFill>
              <a:blip r:embed="rId3"/>
              <a:srcRect/>
              <a:stretch>
                <a:fillRect/>
              </a:stretch>
            </p:blipFill>
            <p:spPr bwMode="auto">
              <a:xfrm>
                <a:off x="2232050" y="2853742"/>
                <a:ext cx="698400" cy="698400"/>
              </a:xfrm>
              <a:prstGeom prst="rect">
                <a:avLst/>
              </a:prstGeom>
              <a:noFill/>
              <a:ln w="9525">
                <a:noFill/>
                <a:miter lim="800000"/>
                <a:headEnd/>
                <a:tailEnd/>
              </a:ln>
            </p:spPr>
          </p:pic>
          <p:sp>
            <p:nvSpPr>
              <p:cNvPr id="80945" name="TextBox 22"/>
              <p:cNvSpPr txBox="1">
                <a:spLocks noChangeArrowheads="1"/>
              </p:cNvSpPr>
              <p:nvPr/>
            </p:nvSpPr>
            <p:spPr bwMode="auto">
              <a:xfrm>
                <a:off x="2174850" y="3708401"/>
                <a:ext cx="914400" cy="266374"/>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Cancelliere</a:t>
                </a:r>
                <a:endParaRPr lang="en-US" sz="1000" i="1">
                  <a:solidFill>
                    <a:srgbClr val="002060"/>
                  </a:solidFill>
                  <a:latin typeface="Trebuchet MS" pitchFamily="34" charset="0"/>
                </a:endParaRPr>
              </a:p>
            </p:txBody>
          </p:sp>
        </p:grpSp>
        <p:sp>
          <p:nvSpPr>
            <p:cNvPr id="54" name="Rectangle 89"/>
            <p:cNvSpPr>
              <a:spLocks noChangeArrowheads="1"/>
            </p:cNvSpPr>
            <p:nvPr/>
          </p:nvSpPr>
          <p:spPr bwMode="auto">
            <a:xfrm>
              <a:off x="1187064" y="1485288"/>
              <a:ext cx="2291117" cy="684488"/>
            </a:xfrm>
            <a:prstGeom prst="rect">
              <a:avLst/>
            </a:prstGeom>
            <a:noFill/>
            <a:ln w="9525">
              <a:noFill/>
              <a:miter lim="800000"/>
              <a:headEnd/>
              <a:tailEnd/>
            </a:ln>
          </p:spPr>
          <p:txBody>
            <a:bodyPr>
              <a:spAutoFit/>
            </a:bodyPr>
            <a:lstStyle/>
            <a:p>
              <a:pPr marL="180975" lvl="1" indent="-180975" eaLnBrk="0" fontAlgn="auto" hangingPunct="0">
                <a:spcBef>
                  <a:spcPts val="300"/>
                </a:spcBef>
                <a:spcAft>
                  <a:spcPts val="0"/>
                </a:spcAft>
                <a:buSzPct val="100000"/>
                <a:tabLst>
                  <a:tab pos="228600" algn="l"/>
                </a:tabLst>
                <a:defRPr/>
              </a:pPr>
              <a:r>
                <a:rPr lang="it-IT" sz="1200" dirty="0">
                  <a:latin typeface="+mn-lt"/>
                  <a:ea typeface="SimSun"/>
                  <a:cs typeface="SimSun"/>
                </a:rPr>
                <a:t>3. Il Cancelliere ricerca i destinatari nella notifica</a:t>
              </a:r>
            </a:p>
            <a:p>
              <a:pPr marL="449263" lvl="1" indent="-90488" eaLnBrk="0" fontAlgn="auto" hangingPunct="0">
                <a:spcBef>
                  <a:spcPts val="300"/>
                </a:spcBef>
                <a:spcAft>
                  <a:spcPts val="0"/>
                </a:spcAft>
                <a:buSzPct val="100000"/>
                <a:buFont typeface="Arial" charset="0"/>
                <a:buChar char="•"/>
                <a:tabLst>
                  <a:tab pos="228600" algn="l"/>
                </a:tabLst>
                <a:defRPr/>
              </a:pPr>
              <a:endParaRPr lang="it-IT" sz="1200" dirty="0">
                <a:solidFill>
                  <a:srgbClr val="002060"/>
                </a:solidFill>
                <a:latin typeface="Trebuchet MS" pitchFamily="34" charset="0"/>
                <a:ea typeface="SimSun"/>
                <a:cs typeface="SimSun"/>
              </a:endParaRPr>
            </a:p>
          </p:txBody>
        </p:sp>
        <p:pic>
          <p:nvPicPr>
            <p:cNvPr id="80943" name="Picture 2" descr="D:\Documents and Settings\valentina.di.gennaro\My Documents\ICONE\Computer1.png"/>
            <p:cNvPicPr>
              <a:picLocks noChangeAspect="1" noChangeArrowheads="1"/>
            </p:cNvPicPr>
            <p:nvPr/>
          </p:nvPicPr>
          <p:blipFill>
            <a:blip r:embed="rId4"/>
            <a:srcRect/>
            <a:stretch>
              <a:fillRect/>
            </a:stretch>
          </p:blipFill>
          <p:spPr bwMode="auto">
            <a:xfrm>
              <a:off x="2771800" y="1700808"/>
              <a:ext cx="1071562" cy="1071563"/>
            </a:xfrm>
            <a:prstGeom prst="rect">
              <a:avLst/>
            </a:prstGeom>
            <a:noFill/>
            <a:ln w="9525">
              <a:noFill/>
              <a:miter lim="800000"/>
              <a:headEnd/>
              <a:tailEnd/>
            </a:ln>
          </p:spPr>
        </p:pic>
      </p:grpSp>
      <p:sp>
        <p:nvSpPr>
          <p:cNvPr id="23" name="Down Arrow 22"/>
          <p:cNvSpPr/>
          <p:nvPr/>
        </p:nvSpPr>
        <p:spPr bwMode="auto">
          <a:xfrm>
            <a:off x="7668344" y="3068960"/>
            <a:ext cx="288000" cy="1862896"/>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4" name="Gruppo 41"/>
          <p:cNvGrpSpPr>
            <a:grpSpLocks/>
          </p:cNvGrpSpPr>
          <p:nvPr/>
        </p:nvGrpSpPr>
        <p:grpSpPr bwMode="auto">
          <a:xfrm>
            <a:off x="4716463" y="1773238"/>
            <a:ext cx="4044950" cy="1484312"/>
            <a:chOff x="4716015" y="1772816"/>
            <a:chExt cx="4044922" cy="1484605"/>
          </a:xfrm>
        </p:grpSpPr>
        <p:grpSp>
          <p:nvGrpSpPr>
            <p:cNvPr id="80931" name="Gruppo 36"/>
            <p:cNvGrpSpPr>
              <a:grpSpLocks/>
            </p:cNvGrpSpPr>
            <p:nvPr/>
          </p:nvGrpSpPr>
          <p:grpSpPr bwMode="auto">
            <a:xfrm>
              <a:off x="4716015" y="1772816"/>
              <a:ext cx="4032449" cy="1300019"/>
              <a:chOff x="4716015" y="1772816"/>
              <a:chExt cx="4032449" cy="1300019"/>
            </a:xfrm>
          </p:grpSpPr>
          <p:sp>
            <p:nvSpPr>
              <p:cNvPr id="80933" name="Rectangle 79"/>
              <p:cNvSpPr>
                <a:spLocks noChangeArrowheads="1"/>
              </p:cNvSpPr>
              <p:nvPr/>
            </p:nvSpPr>
            <p:spPr bwMode="auto">
              <a:xfrm>
                <a:off x="6228184" y="1844824"/>
                <a:ext cx="2520280" cy="1228011"/>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sp>
            <p:nvSpPr>
              <p:cNvPr id="33" name="Rectangle 89"/>
              <p:cNvSpPr>
                <a:spLocks noChangeArrowheads="1"/>
              </p:cNvSpPr>
              <p:nvPr/>
            </p:nvSpPr>
            <p:spPr bwMode="auto">
              <a:xfrm>
                <a:off x="6371766" y="1917307"/>
                <a:ext cx="2232010" cy="1054308"/>
              </a:xfrm>
              <a:prstGeom prst="rect">
                <a:avLst/>
              </a:prstGeom>
              <a:noFill/>
              <a:ln w="9525">
                <a:noFill/>
                <a:miter lim="800000"/>
                <a:headEnd/>
                <a:tailEnd/>
              </a:ln>
            </p:spPr>
            <p:txBody>
              <a:bodyPr>
                <a:spAutoFit/>
              </a:bodyPr>
              <a:lstStyle/>
              <a:p>
                <a:pPr marL="180975" lvl="1" indent="-180975" eaLnBrk="0" fontAlgn="auto" hangingPunct="0">
                  <a:spcBef>
                    <a:spcPts val="300"/>
                  </a:spcBef>
                  <a:spcAft>
                    <a:spcPts val="0"/>
                  </a:spcAft>
                  <a:buSzPct val="100000"/>
                  <a:tabLst>
                    <a:tab pos="228600" algn="l"/>
                  </a:tabLst>
                  <a:defRPr/>
                </a:pPr>
                <a:r>
                  <a:rPr lang="it-IT" sz="1200" dirty="0">
                    <a:latin typeface="+mn-lt"/>
                    <a:ea typeface="SimSun"/>
                    <a:cs typeface="SimSun"/>
                  </a:rPr>
                  <a:t>3.A    Il sistema si integra con i Servizi telematici per l’interrogazione all’indirizzario PEC degli avvocati.</a:t>
                </a:r>
              </a:p>
              <a:p>
                <a:pPr marL="449263" lvl="1" indent="-90488" eaLnBrk="0" fontAlgn="auto" hangingPunct="0">
                  <a:spcBef>
                    <a:spcPts val="300"/>
                  </a:spcBef>
                  <a:spcAft>
                    <a:spcPts val="0"/>
                  </a:spcAft>
                  <a:buSzPct val="100000"/>
                  <a:buFont typeface="Arial" charset="0"/>
                  <a:buChar char="•"/>
                  <a:tabLst>
                    <a:tab pos="228600" algn="l"/>
                  </a:tabLst>
                  <a:defRPr/>
                </a:pPr>
                <a:endParaRPr lang="it-IT" sz="1200" dirty="0">
                  <a:solidFill>
                    <a:srgbClr val="002060"/>
                  </a:solidFill>
                  <a:latin typeface="Trebuchet MS" pitchFamily="34" charset="0"/>
                  <a:ea typeface="SimSun"/>
                  <a:cs typeface="SimSun"/>
                </a:endParaRPr>
              </a:p>
            </p:txBody>
          </p:sp>
          <p:sp>
            <p:nvSpPr>
              <p:cNvPr id="13" name="Down Arrow 12"/>
              <p:cNvSpPr/>
              <p:nvPr/>
            </p:nvSpPr>
            <p:spPr bwMode="auto">
              <a:xfrm rot="16200000">
                <a:off x="5517758" y="1475130"/>
                <a:ext cx="288000" cy="1891485"/>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0938" name="TextBox 20"/>
              <p:cNvSpPr txBox="1">
                <a:spLocks noChangeArrowheads="1"/>
              </p:cNvSpPr>
              <p:nvPr/>
            </p:nvSpPr>
            <p:spPr bwMode="auto">
              <a:xfrm>
                <a:off x="5364088" y="2492896"/>
                <a:ext cx="1097882" cy="246265"/>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Avvocato</a:t>
                </a:r>
                <a:endParaRPr lang="en-US" sz="1000" i="1">
                  <a:solidFill>
                    <a:srgbClr val="002060"/>
                  </a:solidFill>
                  <a:latin typeface="Trebuchet MS" pitchFamily="34" charset="0"/>
                </a:endParaRPr>
              </a:p>
            </p:txBody>
          </p:sp>
          <p:pic>
            <p:nvPicPr>
              <p:cNvPr id="80939" name="Picture 26" descr="j0432657"/>
              <p:cNvPicPr>
                <a:picLocks noChangeAspect="1" noChangeArrowheads="1"/>
              </p:cNvPicPr>
              <p:nvPr/>
            </p:nvPicPr>
            <p:blipFill>
              <a:blip r:embed="rId5"/>
              <a:srcRect/>
              <a:stretch>
                <a:fillRect/>
              </a:stretch>
            </p:blipFill>
            <p:spPr bwMode="auto">
              <a:xfrm flipH="1">
                <a:off x="5364088" y="1772816"/>
                <a:ext cx="827171" cy="753169"/>
              </a:xfrm>
              <a:prstGeom prst="rect">
                <a:avLst/>
              </a:prstGeom>
              <a:noFill/>
              <a:ln w="9525">
                <a:noFill/>
                <a:miter lim="800000"/>
                <a:headEnd/>
                <a:tailEnd/>
              </a:ln>
            </p:spPr>
          </p:pic>
        </p:grpSp>
        <p:pic>
          <p:nvPicPr>
            <p:cNvPr id="80932" name="Picture 53" descr="C:\Users\salvatore.scelzo\Lavoro\Documentazione\Icone\PNG\package_system.png"/>
            <p:cNvPicPr>
              <a:picLocks noChangeAspect="1" noChangeArrowheads="1"/>
            </p:cNvPicPr>
            <p:nvPr/>
          </p:nvPicPr>
          <p:blipFill>
            <a:blip r:embed="rId6"/>
            <a:srcRect/>
            <a:stretch>
              <a:fillRect/>
            </a:stretch>
          </p:blipFill>
          <p:spPr bwMode="auto">
            <a:xfrm>
              <a:off x="8215338" y="2714620"/>
              <a:ext cx="545599" cy="542801"/>
            </a:xfrm>
            <a:prstGeom prst="rect">
              <a:avLst/>
            </a:prstGeom>
            <a:noFill/>
            <a:ln w="9525">
              <a:noFill/>
              <a:miter lim="800000"/>
              <a:headEnd/>
              <a:tailEnd/>
            </a:ln>
          </p:spPr>
        </p:pic>
      </p:grpSp>
      <p:grpSp>
        <p:nvGrpSpPr>
          <p:cNvPr id="6" name="Gruppo 42"/>
          <p:cNvGrpSpPr>
            <a:grpSpLocks/>
          </p:cNvGrpSpPr>
          <p:nvPr/>
        </p:nvGrpSpPr>
        <p:grpSpPr bwMode="auto">
          <a:xfrm>
            <a:off x="3251200" y="3060700"/>
            <a:ext cx="4127500" cy="1482725"/>
            <a:chOff x="3250925" y="3061352"/>
            <a:chExt cx="4127763" cy="1481953"/>
          </a:xfrm>
        </p:grpSpPr>
        <p:grpSp>
          <p:nvGrpSpPr>
            <p:cNvPr id="80923" name="Gruppo 38"/>
            <p:cNvGrpSpPr>
              <a:grpSpLocks/>
            </p:cNvGrpSpPr>
            <p:nvPr/>
          </p:nvGrpSpPr>
          <p:grpSpPr bwMode="auto">
            <a:xfrm>
              <a:off x="3250925" y="3061352"/>
              <a:ext cx="4127763" cy="1375761"/>
              <a:chOff x="3250925" y="3061352"/>
              <a:chExt cx="4127763" cy="1375761"/>
            </a:xfrm>
          </p:grpSpPr>
          <p:sp>
            <p:nvSpPr>
              <p:cNvPr id="34" name="Rectangle 89"/>
              <p:cNvSpPr>
                <a:spLocks noChangeArrowheads="1"/>
              </p:cNvSpPr>
              <p:nvPr/>
            </p:nvSpPr>
            <p:spPr bwMode="auto">
              <a:xfrm>
                <a:off x="4716281" y="3356473"/>
                <a:ext cx="2662407" cy="869497"/>
              </a:xfrm>
              <a:prstGeom prst="rect">
                <a:avLst/>
              </a:prstGeom>
              <a:noFill/>
              <a:ln w="9525">
                <a:noFill/>
                <a:miter lim="800000"/>
                <a:headEnd/>
                <a:tailEnd/>
              </a:ln>
            </p:spPr>
            <p:txBody>
              <a:bodyPr>
                <a:spAutoFit/>
              </a:bodyPr>
              <a:lstStyle/>
              <a:p>
                <a:pPr marL="449263" lvl="1" indent="-449263" eaLnBrk="0" fontAlgn="auto" hangingPunct="0">
                  <a:spcBef>
                    <a:spcPts val="300"/>
                  </a:spcBef>
                  <a:spcAft>
                    <a:spcPts val="0"/>
                  </a:spcAft>
                  <a:buSzPct val="100000"/>
                  <a:tabLst>
                    <a:tab pos="228600" algn="l"/>
                  </a:tabLst>
                  <a:defRPr/>
                </a:pPr>
                <a:r>
                  <a:rPr lang="it-IT" sz="1200" dirty="0">
                    <a:latin typeface="+mn-lt"/>
                    <a:ea typeface="SimSun"/>
                    <a:cs typeface="SimSun"/>
                  </a:rPr>
                  <a:t>3.B     Il Cancelliere invia la notifica mediante PEC all’UNEP che la notificherà all’imputato</a:t>
                </a:r>
              </a:p>
              <a:p>
                <a:pPr marL="449263" lvl="1" indent="-90488" eaLnBrk="0" fontAlgn="auto" hangingPunct="0">
                  <a:spcBef>
                    <a:spcPts val="300"/>
                  </a:spcBef>
                  <a:spcAft>
                    <a:spcPts val="0"/>
                  </a:spcAft>
                  <a:buSzPct val="100000"/>
                  <a:buFont typeface="Arial" charset="0"/>
                  <a:buChar char="•"/>
                  <a:tabLst>
                    <a:tab pos="228600" algn="l"/>
                  </a:tabLst>
                  <a:defRPr/>
                </a:pPr>
                <a:endParaRPr lang="it-IT" sz="1200" dirty="0">
                  <a:solidFill>
                    <a:srgbClr val="FF0000"/>
                  </a:solidFill>
                  <a:latin typeface="Trebuchet MS" pitchFamily="34" charset="0"/>
                  <a:ea typeface="SimSun"/>
                  <a:cs typeface="SimSun"/>
                </a:endParaRPr>
              </a:p>
            </p:txBody>
          </p:sp>
          <p:sp>
            <p:nvSpPr>
              <p:cNvPr id="14" name="Down Arrow 13"/>
              <p:cNvSpPr/>
              <p:nvPr/>
            </p:nvSpPr>
            <p:spPr bwMode="auto">
              <a:xfrm rot="17985924">
                <a:off x="3847672" y="2464605"/>
                <a:ext cx="238897" cy="1432391"/>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0929" name="TextBox 20"/>
              <p:cNvSpPr txBox="1">
                <a:spLocks noChangeArrowheads="1"/>
              </p:cNvSpPr>
              <p:nvPr/>
            </p:nvSpPr>
            <p:spPr bwMode="auto">
              <a:xfrm>
                <a:off x="3491880" y="3429000"/>
                <a:ext cx="1097882" cy="246265"/>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Imputato</a:t>
                </a:r>
                <a:endParaRPr lang="en-US" sz="1000" i="1">
                  <a:solidFill>
                    <a:srgbClr val="002060"/>
                  </a:solidFill>
                  <a:latin typeface="Trebuchet MS" pitchFamily="34" charset="0"/>
                </a:endParaRPr>
              </a:p>
            </p:txBody>
          </p:sp>
          <p:sp>
            <p:nvSpPr>
              <p:cNvPr id="80930" name="Rectangle 79"/>
              <p:cNvSpPr>
                <a:spLocks noChangeArrowheads="1"/>
              </p:cNvSpPr>
              <p:nvPr/>
            </p:nvSpPr>
            <p:spPr bwMode="auto">
              <a:xfrm>
                <a:off x="4788024" y="3356993"/>
                <a:ext cx="2447992" cy="1080120"/>
              </a:xfrm>
              <a:prstGeom prst="rect">
                <a:avLst/>
              </a:prstGeom>
              <a:noFill/>
              <a:ln w="28575" algn="ctr">
                <a:solidFill>
                  <a:schemeClr val="accent1"/>
                </a:solidFill>
                <a:round/>
                <a:headEnd type="none" w="sm" len="sm"/>
                <a:tailEnd type="none" w="sm" len="sm"/>
              </a:ln>
            </p:spPr>
            <p:txBody>
              <a:bodyPr/>
              <a:lstStyle/>
              <a:p>
                <a:endParaRPr lang="it-IT" sz="2800">
                  <a:solidFill>
                    <a:srgbClr val="FF0000"/>
                  </a:solidFill>
                  <a:latin typeface="Trebuchet MS" pitchFamily="34" charset="0"/>
                </a:endParaRPr>
              </a:p>
            </p:txBody>
          </p:sp>
        </p:grpSp>
        <p:pic>
          <p:nvPicPr>
            <p:cNvPr id="80924" name="Picture 53" descr="C:\Users\salvatore.scelzo\Lavoro\Documentazione\Icone\PNG\package_system.png"/>
            <p:cNvPicPr>
              <a:picLocks noChangeAspect="1" noChangeArrowheads="1"/>
            </p:cNvPicPr>
            <p:nvPr/>
          </p:nvPicPr>
          <p:blipFill>
            <a:blip r:embed="rId6"/>
            <a:srcRect/>
            <a:stretch>
              <a:fillRect/>
            </a:stretch>
          </p:blipFill>
          <p:spPr bwMode="auto">
            <a:xfrm>
              <a:off x="6572264" y="4000504"/>
              <a:ext cx="545599" cy="542801"/>
            </a:xfrm>
            <a:prstGeom prst="rect">
              <a:avLst/>
            </a:prstGeom>
            <a:noFill/>
            <a:ln w="9525">
              <a:noFill/>
              <a:miter lim="800000"/>
              <a:headEnd/>
              <a:tailEnd/>
            </a:ln>
          </p:spPr>
        </p:pic>
      </p:grpSp>
      <p:grpSp>
        <p:nvGrpSpPr>
          <p:cNvPr id="8" name="Gruppo 40"/>
          <p:cNvGrpSpPr>
            <a:grpSpLocks/>
          </p:cNvGrpSpPr>
          <p:nvPr/>
        </p:nvGrpSpPr>
        <p:grpSpPr bwMode="auto">
          <a:xfrm>
            <a:off x="3937000" y="4556125"/>
            <a:ext cx="4854575" cy="1377950"/>
            <a:chOff x="3937284" y="4555648"/>
            <a:chExt cx="4854501" cy="1378625"/>
          </a:xfrm>
        </p:grpSpPr>
        <p:sp>
          <p:nvSpPr>
            <p:cNvPr id="22" name="Down Arrow 21"/>
            <p:cNvSpPr/>
            <p:nvPr/>
          </p:nvSpPr>
          <p:spPr bwMode="auto">
            <a:xfrm>
              <a:off x="5770275" y="4555648"/>
              <a:ext cx="288000" cy="409781"/>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0917" name="Rectangle 89"/>
            <p:cNvSpPr>
              <a:spLocks noChangeArrowheads="1"/>
            </p:cNvSpPr>
            <p:nvPr/>
          </p:nvSpPr>
          <p:spPr bwMode="auto">
            <a:xfrm>
              <a:off x="4822239" y="4979825"/>
              <a:ext cx="3638193" cy="461665"/>
            </a:xfrm>
            <a:prstGeom prst="rect">
              <a:avLst/>
            </a:prstGeom>
            <a:noFill/>
            <a:ln w="9525">
              <a:noFill/>
              <a:miter lim="800000"/>
              <a:headEnd/>
              <a:tailEnd/>
            </a:ln>
          </p:spPr>
          <p:txBody>
            <a:bodyPr>
              <a:spAutoFit/>
            </a:bodyPr>
            <a:lstStyle/>
            <a:p>
              <a:pPr marL="180975" lvl="1" indent="-180975"/>
              <a:r>
                <a:rPr lang="it-IT" sz="1200">
                  <a:latin typeface="Calibri" pitchFamily="34" charset="0"/>
                  <a:ea typeface="SimSun" pitchFamily="2" charset="-122"/>
                </a:rPr>
                <a:t>4   Il sistema registra tutte le attività svolte e le riproduce sull’apposito Registro delle notifiche.</a:t>
              </a:r>
              <a:endParaRPr lang="en-US" sz="1200">
                <a:latin typeface="Calibri" pitchFamily="34" charset="0"/>
                <a:ea typeface="SimSun" pitchFamily="2" charset="-122"/>
              </a:endParaRPr>
            </a:p>
          </p:txBody>
        </p:sp>
        <p:sp>
          <p:nvSpPr>
            <p:cNvPr id="80918" name="Rectangle 79"/>
            <p:cNvSpPr>
              <a:spLocks noChangeArrowheads="1"/>
            </p:cNvSpPr>
            <p:nvPr/>
          </p:nvSpPr>
          <p:spPr bwMode="auto">
            <a:xfrm>
              <a:off x="4855559" y="4945923"/>
              <a:ext cx="3716969" cy="626217"/>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pic>
          <p:nvPicPr>
            <p:cNvPr id="80919" name="Picture 3" descr="C:\Users\salvatore.scelzo\Lavoro\Documentazione\Icone\Flussi\keditbookmarks.png"/>
            <p:cNvPicPr>
              <a:picLocks noChangeAspect="1" noChangeArrowheads="1"/>
            </p:cNvPicPr>
            <p:nvPr/>
          </p:nvPicPr>
          <p:blipFill>
            <a:blip r:embed="rId7"/>
            <a:srcRect/>
            <a:stretch>
              <a:fillRect/>
            </a:stretch>
          </p:blipFill>
          <p:spPr bwMode="auto">
            <a:xfrm>
              <a:off x="8215338" y="5357826"/>
              <a:ext cx="576447" cy="576447"/>
            </a:xfrm>
            <a:prstGeom prst="rect">
              <a:avLst/>
            </a:prstGeom>
            <a:noFill/>
            <a:ln w="9525">
              <a:noFill/>
              <a:miter lim="800000"/>
              <a:headEnd/>
              <a:tailEnd/>
            </a:ln>
          </p:spPr>
        </p:pic>
        <p:sp>
          <p:nvSpPr>
            <p:cNvPr id="32" name="Down Arrow 21"/>
            <p:cNvSpPr/>
            <p:nvPr/>
          </p:nvSpPr>
          <p:spPr bwMode="auto">
            <a:xfrm rot="16200000">
              <a:off x="4216969" y="4808228"/>
              <a:ext cx="288000" cy="847370"/>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grpSp>
        <p:nvGrpSpPr>
          <p:cNvPr id="9" name="Gruppo 39"/>
          <p:cNvGrpSpPr>
            <a:grpSpLocks/>
          </p:cNvGrpSpPr>
          <p:nvPr/>
        </p:nvGrpSpPr>
        <p:grpSpPr bwMode="auto">
          <a:xfrm>
            <a:off x="1209675" y="3300413"/>
            <a:ext cx="2852738" cy="2676525"/>
            <a:chOff x="1210451" y="3300161"/>
            <a:chExt cx="2852710" cy="2677469"/>
          </a:xfrm>
        </p:grpSpPr>
        <p:sp>
          <p:nvSpPr>
            <p:cNvPr id="28" name="Rectangle 89"/>
            <p:cNvSpPr>
              <a:spLocks noChangeArrowheads="1"/>
            </p:cNvSpPr>
            <p:nvPr/>
          </p:nvSpPr>
          <p:spPr bwMode="auto">
            <a:xfrm>
              <a:off x="1210451" y="4738943"/>
              <a:ext cx="2352652" cy="1238687"/>
            </a:xfrm>
            <a:prstGeom prst="rect">
              <a:avLst/>
            </a:prstGeom>
            <a:noFill/>
            <a:ln w="9525">
              <a:noFill/>
              <a:miter lim="800000"/>
              <a:headEnd/>
              <a:tailEnd/>
            </a:ln>
          </p:spPr>
          <p:txBody>
            <a:bodyPr>
              <a:spAutoFit/>
            </a:bodyPr>
            <a:lstStyle/>
            <a:p>
              <a:pPr marL="361950" lvl="1" indent="-361950" eaLnBrk="0" fontAlgn="auto" hangingPunct="0">
                <a:spcBef>
                  <a:spcPts val="300"/>
                </a:spcBef>
                <a:spcAft>
                  <a:spcPts val="0"/>
                </a:spcAft>
                <a:buSzPct val="100000"/>
                <a:defRPr/>
              </a:pPr>
              <a:r>
                <a:rPr lang="it-IT" sz="1200" dirty="0">
                  <a:latin typeface="+mn-lt"/>
                  <a:ea typeface="SimSun"/>
                  <a:cs typeface="SimSun"/>
                </a:rPr>
                <a:t>3.C   Il Cancelliere può inviare la notifica mediante PEC a diverse tipologie di destinatari (Uffici Giudiziari, Istituti Penitenziari, UEPE)</a:t>
              </a:r>
            </a:p>
            <a:p>
              <a:pPr marL="449263" lvl="1" indent="-90488" eaLnBrk="0" fontAlgn="auto" hangingPunct="0">
                <a:spcBef>
                  <a:spcPts val="300"/>
                </a:spcBef>
                <a:spcAft>
                  <a:spcPts val="0"/>
                </a:spcAft>
                <a:buSzPct val="100000"/>
                <a:buFont typeface="Arial" charset="0"/>
                <a:buChar char="•"/>
                <a:tabLst>
                  <a:tab pos="228600" algn="l"/>
                </a:tabLst>
                <a:defRPr/>
              </a:pPr>
              <a:endParaRPr lang="it-IT" sz="1200" dirty="0">
                <a:solidFill>
                  <a:srgbClr val="FF0000"/>
                </a:solidFill>
                <a:latin typeface="Trebuchet MS" pitchFamily="34" charset="0"/>
                <a:ea typeface="SimSun"/>
                <a:cs typeface="SimSun"/>
              </a:endParaRPr>
            </a:p>
          </p:txBody>
        </p:sp>
        <p:sp>
          <p:nvSpPr>
            <p:cNvPr id="29" name="Down Arrow 13"/>
            <p:cNvSpPr/>
            <p:nvPr/>
          </p:nvSpPr>
          <p:spPr bwMode="auto">
            <a:xfrm rot="304358">
              <a:off x="1881621" y="3300161"/>
              <a:ext cx="364054" cy="1050906"/>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0911" name="TextBox 20"/>
            <p:cNvSpPr txBox="1">
              <a:spLocks noChangeArrowheads="1"/>
            </p:cNvSpPr>
            <p:nvPr/>
          </p:nvSpPr>
          <p:spPr bwMode="auto">
            <a:xfrm>
              <a:off x="2267744" y="4005065"/>
              <a:ext cx="864096" cy="246221"/>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Altri</a:t>
              </a:r>
              <a:endParaRPr lang="en-US" sz="1000" i="1">
                <a:solidFill>
                  <a:srgbClr val="002060"/>
                </a:solidFill>
                <a:latin typeface="Trebuchet MS" pitchFamily="34" charset="0"/>
              </a:endParaRPr>
            </a:p>
          </p:txBody>
        </p:sp>
        <p:sp>
          <p:nvSpPr>
            <p:cNvPr id="80912" name="Rectangle 79"/>
            <p:cNvSpPr>
              <a:spLocks noChangeArrowheads="1"/>
            </p:cNvSpPr>
            <p:nvPr/>
          </p:nvSpPr>
          <p:spPr bwMode="auto">
            <a:xfrm>
              <a:off x="1280764" y="4722205"/>
              <a:ext cx="2520000" cy="1227175"/>
            </a:xfrm>
            <a:prstGeom prst="rect">
              <a:avLst/>
            </a:prstGeom>
            <a:noFill/>
            <a:ln w="28575" algn="ctr">
              <a:solidFill>
                <a:schemeClr val="accent1"/>
              </a:solidFill>
              <a:round/>
              <a:headEnd type="none" w="sm" len="sm"/>
              <a:tailEnd type="none" w="sm" len="sm"/>
            </a:ln>
          </p:spPr>
          <p:txBody>
            <a:bodyPr/>
            <a:lstStyle/>
            <a:p>
              <a:endParaRPr lang="it-IT" sz="2800">
                <a:solidFill>
                  <a:srgbClr val="FF0000"/>
                </a:solidFill>
                <a:latin typeface="Trebuchet MS" pitchFamily="34" charset="0"/>
              </a:endParaRPr>
            </a:p>
          </p:txBody>
        </p:sp>
        <p:pic>
          <p:nvPicPr>
            <p:cNvPr id="80913" name="Picture 53" descr="C:\Users\salvatore.scelzo\Lavoro\Documentazione\Icone\PNG\package_system.png"/>
            <p:cNvPicPr>
              <a:picLocks noChangeAspect="1" noChangeArrowheads="1"/>
            </p:cNvPicPr>
            <p:nvPr/>
          </p:nvPicPr>
          <p:blipFill>
            <a:blip r:embed="rId6"/>
            <a:srcRect/>
            <a:stretch>
              <a:fillRect/>
            </a:stretch>
          </p:blipFill>
          <p:spPr bwMode="auto">
            <a:xfrm>
              <a:off x="3517562" y="5019697"/>
              <a:ext cx="545599" cy="542801"/>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27"/>
          <p:cNvSpPr>
            <a:spLocks noGrp="1"/>
          </p:cNvSpPr>
          <p:nvPr>
            <p:ph type="title"/>
          </p:nvPr>
        </p:nvSpPr>
        <p:spPr/>
        <p:txBody>
          <a:bodyPr rtlCol="0">
            <a:normAutofit/>
          </a:bodyPr>
          <a:lstStyle/>
          <a:p>
            <a:pPr algn="l" eaLnBrk="1" fontAlgn="auto" hangingPunct="1">
              <a:spcAft>
                <a:spcPts val="0"/>
              </a:spcAft>
              <a:defRPr/>
            </a:pPr>
            <a:r>
              <a:rPr lang="it-IT" sz="3600" dirty="0" smtClean="0">
                <a:solidFill>
                  <a:schemeClr val="accent1">
                    <a:lumMod val="75000"/>
                  </a:schemeClr>
                </a:solidFill>
              </a:rPr>
              <a:t>b) Il flusso : le ricevute</a:t>
            </a:r>
            <a:endParaRPr lang="it-IT" sz="3600" dirty="0">
              <a:solidFill>
                <a:schemeClr val="accent1">
                  <a:lumMod val="75000"/>
                </a:schemeClr>
              </a:solidFill>
            </a:endParaRPr>
          </a:p>
        </p:txBody>
      </p:sp>
      <p:sp>
        <p:nvSpPr>
          <p:cNvPr id="21505" name="Slide Number Placeholder 2"/>
          <p:cNvSpPr>
            <a:spLocks noGrp="1"/>
          </p:cNvSpPr>
          <p:nvPr>
            <p:ph type="sldNum" sz="quarter" idx="12"/>
          </p:nvPr>
        </p:nvSpPr>
        <p:spPr/>
        <p:txBody>
          <a:bodyPr/>
          <a:lstStyle/>
          <a:p>
            <a:pPr>
              <a:defRPr/>
            </a:pPr>
            <a:fld id="{FD8DFACC-2160-4E07-A77A-A068F194AD7D}" type="slidenum">
              <a:rPr lang="en-US">
                <a:latin typeface="Trebuchet MS" pitchFamily="34" charset="0"/>
              </a:rPr>
              <a:pPr>
                <a:defRPr/>
              </a:pPr>
              <a:t>44</a:t>
            </a:fld>
            <a:endParaRPr lang="en-US">
              <a:latin typeface="Trebuchet MS" pitchFamily="34" charset="0"/>
            </a:endParaRPr>
          </a:p>
        </p:txBody>
      </p:sp>
      <p:sp>
        <p:nvSpPr>
          <p:cNvPr id="82947" name="Rectangle 79"/>
          <p:cNvSpPr>
            <a:spLocks noChangeArrowheads="1"/>
          </p:cNvSpPr>
          <p:nvPr/>
        </p:nvSpPr>
        <p:spPr bwMode="auto">
          <a:xfrm>
            <a:off x="1476375" y="1773238"/>
            <a:ext cx="2144713" cy="985837"/>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grpSp>
        <p:nvGrpSpPr>
          <p:cNvPr id="82948" name="Group 106"/>
          <p:cNvGrpSpPr>
            <a:grpSpLocks/>
          </p:cNvGrpSpPr>
          <p:nvPr/>
        </p:nvGrpSpPr>
        <p:grpSpPr bwMode="auto">
          <a:xfrm>
            <a:off x="1403350" y="2636838"/>
            <a:ext cx="857250" cy="1036637"/>
            <a:chOff x="2174850" y="2853742"/>
            <a:chExt cx="914400" cy="1121033"/>
          </a:xfrm>
        </p:grpSpPr>
        <p:pic>
          <p:nvPicPr>
            <p:cNvPr id="82971" name="Picture 38" descr="j0432621"/>
            <p:cNvPicPr>
              <a:picLocks noChangeAspect="1" noChangeArrowheads="1"/>
            </p:cNvPicPr>
            <p:nvPr/>
          </p:nvPicPr>
          <p:blipFill>
            <a:blip r:embed="rId3"/>
            <a:srcRect/>
            <a:stretch>
              <a:fillRect/>
            </a:stretch>
          </p:blipFill>
          <p:spPr bwMode="auto">
            <a:xfrm>
              <a:off x="2232050" y="2853742"/>
              <a:ext cx="698400" cy="698400"/>
            </a:xfrm>
            <a:prstGeom prst="rect">
              <a:avLst/>
            </a:prstGeom>
            <a:noFill/>
            <a:ln w="9525">
              <a:noFill/>
              <a:miter lim="800000"/>
              <a:headEnd/>
              <a:tailEnd/>
            </a:ln>
          </p:spPr>
        </p:pic>
        <p:sp>
          <p:nvSpPr>
            <p:cNvPr id="82972" name="TextBox 22"/>
            <p:cNvSpPr txBox="1">
              <a:spLocks noChangeArrowheads="1"/>
            </p:cNvSpPr>
            <p:nvPr/>
          </p:nvSpPr>
          <p:spPr bwMode="auto">
            <a:xfrm>
              <a:off x="2174850" y="3708401"/>
              <a:ext cx="914400" cy="266374"/>
            </a:xfrm>
            <a:prstGeom prst="rect">
              <a:avLst/>
            </a:prstGeom>
            <a:noFill/>
            <a:ln w="9525">
              <a:noFill/>
              <a:miter lim="800000"/>
              <a:headEnd/>
              <a:tailEnd/>
            </a:ln>
          </p:spPr>
          <p:txBody>
            <a:bodyPr>
              <a:spAutoFit/>
            </a:bodyPr>
            <a:lstStyle/>
            <a:p>
              <a:pPr marL="88900" indent="-88900" eaLnBrk="0" hangingPunct="0">
                <a:spcBef>
                  <a:spcPct val="20000"/>
                </a:spcBef>
                <a:buSzPct val="100000"/>
                <a:buFont typeface="Wingdings" pitchFamily="2" charset="2"/>
                <a:buNone/>
              </a:pPr>
              <a:r>
                <a:rPr lang="it-IT" sz="1000" i="1">
                  <a:solidFill>
                    <a:srgbClr val="002060"/>
                  </a:solidFill>
                  <a:latin typeface="Trebuchet MS" pitchFamily="34" charset="0"/>
                </a:rPr>
                <a:t>Cancelliere</a:t>
              </a:r>
              <a:endParaRPr lang="en-US" sz="1000" i="1">
                <a:solidFill>
                  <a:srgbClr val="002060"/>
                </a:solidFill>
                <a:latin typeface="Trebuchet MS" pitchFamily="34" charset="0"/>
              </a:endParaRPr>
            </a:p>
          </p:txBody>
        </p:sp>
      </p:grpSp>
      <p:sp>
        <p:nvSpPr>
          <p:cNvPr id="82949" name="Rectangle 89"/>
          <p:cNvSpPr>
            <a:spLocks noChangeArrowheads="1"/>
          </p:cNvSpPr>
          <p:nvPr/>
        </p:nvSpPr>
        <p:spPr bwMode="auto">
          <a:xfrm>
            <a:off x="1476375" y="1844675"/>
            <a:ext cx="2290763" cy="646113"/>
          </a:xfrm>
          <a:prstGeom prst="rect">
            <a:avLst/>
          </a:prstGeom>
          <a:noFill/>
          <a:ln w="9525">
            <a:noFill/>
            <a:miter lim="800000"/>
            <a:headEnd/>
            <a:tailEnd/>
          </a:ln>
        </p:spPr>
        <p:txBody>
          <a:bodyPr>
            <a:spAutoFit/>
          </a:bodyPr>
          <a:lstStyle/>
          <a:p>
            <a:pPr marL="180975" lvl="1" indent="-180975" eaLnBrk="0" hangingPunct="0">
              <a:spcBef>
                <a:spcPts val="300"/>
              </a:spcBef>
              <a:buSzPct val="100000"/>
              <a:tabLst>
                <a:tab pos="228600" algn="l"/>
              </a:tabLst>
            </a:pPr>
            <a:r>
              <a:rPr lang="it-IT" sz="1200">
                <a:latin typeface="Trebuchet MS" pitchFamily="34" charset="0"/>
                <a:ea typeface="SimSun" pitchFamily="2" charset="-122"/>
              </a:rPr>
              <a:t>4. </a:t>
            </a:r>
            <a:r>
              <a:rPr lang="it-IT" sz="1200">
                <a:latin typeface="Calibri" pitchFamily="34" charset="0"/>
                <a:ea typeface="SimSun" pitchFamily="2" charset="-122"/>
              </a:rPr>
              <a:t>Il Cancelliere esegue l’operazione di invio della notifica</a:t>
            </a:r>
          </a:p>
        </p:txBody>
      </p:sp>
      <p:pic>
        <p:nvPicPr>
          <p:cNvPr id="82950" name="Picture 2" descr="D:\Documents and Settings\valentina.di.gennaro\My Documents\ICONE\Computer1.png"/>
          <p:cNvPicPr>
            <a:picLocks noChangeAspect="1" noChangeArrowheads="1"/>
          </p:cNvPicPr>
          <p:nvPr/>
        </p:nvPicPr>
        <p:blipFill>
          <a:blip r:embed="rId4"/>
          <a:srcRect/>
          <a:stretch>
            <a:fillRect/>
          </a:stretch>
        </p:blipFill>
        <p:spPr bwMode="auto">
          <a:xfrm>
            <a:off x="2916238" y="2636838"/>
            <a:ext cx="1071562" cy="1071562"/>
          </a:xfrm>
          <a:prstGeom prst="rect">
            <a:avLst/>
          </a:prstGeom>
          <a:noFill/>
          <a:ln w="9525">
            <a:noFill/>
            <a:miter lim="800000"/>
            <a:headEnd/>
            <a:tailEnd/>
          </a:ln>
        </p:spPr>
      </p:pic>
      <p:sp>
        <p:nvSpPr>
          <p:cNvPr id="82951" name="Rectangle 79"/>
          <p:cNvSpPr>
            <a:spLocks noChangeArrowheads="1"/>
          </p:cNvSpPr>
          <p:nvPr/>
        </p:nvSpPr>
        <p:spPr bwMode="auto">
          <a:xfrm>
            <a:off x="4067175" y="1844675"/>
            <a:ext cx="4289425" cy="1376363"/>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sp>
        <p:nvSpPr>
          <p:cNvPr id="82952" name="Rectangle 79"/>
          <p:cNvSpPr>
            <a:spLocks noChangeArrowheads="1"/>
          </p:cNvSpPr>
          <p:nvPr/>
        </p:nvSpPr>
        <p:spPr bwMode="auto">
          <a:xfrm>
            <a:off x="3582988" y="4195763"/>
            <a:ext cx="4732337" cy="1716087"/>
          </a:xfrm>
          <a:prstGeom prst="rect">
            <a:avLst/>
          </a:prstGeom>
          <a:noFill/>
          <a:ln w="28575" algn="ctr">
            <a:solidFill>
              <a:schemeClr val="accent1"/>
            </a:solidFill>
            <a:round/>
            <a:headEnd type="none" w="sm" len="sm"/>
            <a:tailEnd type="none" w="sm" len="sm"/>
          </a:ln>
        </p:spPr>
        <p:txBody>
          <a:bodyPr/>
          <a:lstStyle/>
          <a:p>
            <a:endParaRPr lang="it-IT" sz="2800">
              <a:solidFill>
                <a:srgbClr val="002060"/>
              </a:solidFill>
              <a:latin typeface="Trebuchet MS" pitchFamily="34" charset="0"/>
            </a:endParaRPr>
          </a:p>
        </p:txBody>
      </p:sp>
      <p:sp>
        <p:nvSpPr>
          <p:cNvPr id="32" name="Down Arrow 31"/>
          <p:cNvSpPr/>
          <p:nvPr/>
        </p:nvSpPr>
        <p:spPr bwMode="auto">
          <a:xfrm rot="16200000">
            <a:off x="3958696" y="1666041"/>
            <a:ext cx="288001" cy="1077616"/>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35" name="Down Arrow 34"/>
          <p:cNvSpPr/>
          <p:nvPr/>
        </p:nvSpPr>
        <p:spPr bwMode="auto">
          <a:xfrm>
            <a:off x="5761187" y="3285460"/>
            <a:ext cx="288000" cy="871870"/>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82959" name="Group 43"/>
          <p:cNvGrpSpPr>
            <a:grpSpLocks/>
          </p:cNvGrpSpPr>
          <p:nvPr/>
        </p:nvGrpSpPr>
        <p:grpSpPr bwMode="auto">
          <a:xfrm>
            <a:off x="7980363" y="2220913"/>
            <a:ext cx="1042987" cy="1060450"/>
            <a:chOff x="4637090" y="3921126"/>
            <a:chExt cx="1014410" cy="1060449"/>
          </a:xfrm>
        </p:grpSpPr>
        <p:grpSp>
          <p:nvGrpSpPr>
            <p:cNvPr id="82967" name="Group 97"/>
            <p:cNvGrpSpPr>
              <a:grpSpLocks/>
            </p:cNvGrpSpPr>
            <p:nvPr/>
          </p:nvGrpSpPr>
          <p:grpSpPr bwMode="auto">
            <a:xfrm>
              <a:off x="4637090" y="4117975"/>
              <a:ext cx="866939" cy="863600"/>
              <a:chOff x="4229100" y="3619500"/>
              <a:chExt cx="867036" cy="863600"/>
            </a:xfrm>
          </p:grpSpPr>
          <p:pic>
            <p:nvPicPr>
              <p:cNvPr id="82969" name="Picture 9" descr="C:\Users\salvatore.scelzo\Lavoro\Documentazione\Icone\PNG\Folder.png"/>
              <p:cNvPicPr>
                <a:picLocks noChangeAspect="1" noChangeArrowheads="1"/>
              </p:cNvPicPr>
              <p:nvPr/>
            </p:nvPicPr>
            <p:blipFill>
              <a:blip r:embed="rId5"/>
              <a:srcRect/>
              <a:stretch>
                <a:fillRect/>
              </a:stretch>
            </p:blipFill>
            <p:spPr bwMode="auto">
              <a:xfrm>
                <a:off x="4229100" y="3632200"/>
                <a:ext cx="850900" cy="850900"/>
              </a:xfrm>
              <a:prstGeom prst="rect">
                <a:avLst/>
              </a:prstGeom>
              <a:noFill/>
              <a:ln w="9525">
                <a:noFill/>
                <a:miter lim="800000"/>
                <a:headEnd/>
                <a:tailEnd/>
              </a:ln>
            </p:spPr>
          </p:pic>
          <p:pic>
            <p:nvPicPr>
              <p:cNvPr id="82970" name="Picture 11" descr="C:\Users\salvatore.scelzo\Lavoro\Documentazione\Icone\application_pdf.png"/>
              <p:cNvPicPr>
                <a:picLocks noChangeAspect="1" noChangeArrowheads="1"/>
              </p:cNvPicPr>
              <p:nvPr/>
            </p:nvPicPr>
            <p:blipFill>
              <a:blip r:embed="rId6"/>
              <a:srcRect/>
              <a:stretch>
                <a:fillRect/>
              </a:stretch>
            </p:blipFill>
            <p:spPr bwMode="auto">
              <a:xfrm>
                <a:off x="4607699" y="3619500"/>
                <a:ext cx="488437" cy="487484"/>
              </a:xfrm>
              <a:prstGeom prst="rect">
                <a:avLst/>
              </a:prstGeom>
              <a:noFill/>
              <a:ln w="9525">
                <a:noFill/>
                <a:miter lim="800000"/>
                <a:headEnd/>
                <a:tailEnd/>
              </a:ln>
            </p:spPr>
          </p:pic>
        </p:grpSp>
        <p:pic>
          <p:nvPicPr>
            <p:cNvPr id="82968" name="Picture 6" descr="signature"/>
            <p:cNvPicPr>
              <a:picLocks noChangeAspect="1" noChangeArrowheads="1"/>
            </p:cNvPicPr>
            <p:nvPr/>
          </p:nvPicPr>
          <p:blipFill>
            <a:blip r:embed="rId7"/>
            <a:srcRect/>
            <a:stretch>
              <a:fillRect/>
            </a:stretch>
          </p:blipFill>
          <p:spPr bwMode="auto">
            <a:xfrm>
              <a:off x="5230813" y="3921126"/>
              <a:ext cx="420687" cy="420687"/>
            </a:xfrm>
            <a:prstGeom prst="rect">
              <a:avLst/>
            </a:prstGeom>
            <a:noFill/>
            <a:ln w="9525">
              <a:noFill/>
              <a:miter lim="800000"/>
              <a:headEnd/>
              <a:tailEnd/>
            </a:ln>
          </p:spPr>
        </p:pic>
      </p:grpSp>
      <p:grpSp>
        <p:nvGrpSpPr>
          <p:cNvPr id="82960" name="Group 98"/>
          <p:cNvGrpSpPr>
            <a:grpSpLocks/>
          </p:cNvGrpSpPr>
          <p:nvPr/>
        </p:nvGrpSpPr>
        <p:grpSpPr bwMode="auto">
          <a:xfrm>
            <a:off x="7888288" y="4645025"/>
            <a:ext cx="874712" cy="850900"/>
            <a:chOff x="4381500" y="5207000"/>
            <a:chExt cx="850900" cy="850900"/>
          </a:xfrm>
        </p:grpSpPr>
        <p:pic>
          <p:nvPicPr>
            <p:cNvPr id="82965" name="Picture 9" descr="C:\Users\salvatore.scelzo\Lavoro\Documentazione\Icone\PNG\Folder.png"/>
            <p:cNvPicPr>
              <a:picLocks noChangeAspect="1" noChangeArrowheads="1"/>
            </p:cNvPicPr>
            <p:nvPr/>
          </p:nvPicPr>
          <p:blipFill>
            <a:blip r:embed="rId5"/>
            <a:srcRect/>
            <a:stretch>
              <a:fillRect/>
            </a:stretch>
          </p:blipFill>
          <p:spPr bwMode="auto">
            <a:xfrm>
              <a:off x="4381500" y="5207000"/>
              <a:ext cx="850900" cy="850900"/>
            </a:xfrm>
            <a:prstGeom prst="rect">
              <a:avLst/>
            </a:prstGeom>
            <a:noFill/>
            <a:ln w="9525">
              <a:noFill/>
              <a:miter lim="800000"/>
              <a:headEnd/>
              <a:tailEnd/>
            </a:ln>
          </p:spPr>
        </p:pic>
        <p:pic>
          <p:nvPicPr>
            <p:cNvPr id="82966" name="Picture 10" descr="C:\Users\salvatore.scelzo\Lavoro\Documentazione\Icone\PNG\mail_mark_unread_new.png"/>
            <p:cNvPicPr>
              <a:picLocks noChangeAspect="1" noChangeArrowheads="1"/>
            </p:cNvPicPr>
            <p:nvPr/>
          </p:nvPicPr>
          <p:blipFill>
            <a:blip r:embed="rId8"/>
            <a:srcRect/>
            <a:stretch>
              <a:fillRect/>
            </a:stretch>
          </p:blipFill>
          <p:spPr bwMode="auto">
            <a:xfrm>
              <a:off x="4802188" y="5246688"/>
              <a:ext cx="325437" cy="325437"/>
            </a:xfrm>
            <a:prstGeom prst="rect">
              <a:avLst/>
            </a:prstGeom>
            <a:noFill/>
            <a:ln w="9525">
              <a:noFill/>
              <a:miter lim="800000"/>
              <a:headEnd/>
              <a:tailEnd/>
            </a:ln>
          </p:spPr>
        </p:pic>
      </p:grpSp>
      <p:pic>
        <p:nvPicPr>
          <p:cNvPr id="82961" name="Picture 2" descr="D:\Documents and Settings\valentina.di.gennaro\My Documents\ICONE\kchart.png"/>
          <p:cNvPicPr>
            <a:picLocks noChangeAspect="1" noChangeArrowheads="1"/>
          </p:cNvPicPr>
          <p:nvPr/>
        </p:nvPicPr>
        <p:blipFill>
          <a:blip r:embed="rId9"/>
          <a:srcRect/>
          <a:stretch>
            <a:fillRect/>
          </a:stretch>
        </p:blipFill>
        <p:spPr bwMode="auto">
          <a:xfrm>
            <a:off x="7704138" y="5751513"/>
            <a:ext cx="857250" cy="857250"/>
          </a:xfrm>
          <a:prstGeom prst="rect">
            <a:avLst/>
          </a:prstGeom>
          <a:noFill/>
          <a:ln w="9525">
            <a:noFill/>
            <a:miter lim="800000"/>
            <a:headEnd/>
            <a:tailEnd/>
          </a:ln>
        </p:spPr>
      </p:pic>
      <p:sp>
        <p:nvSpPr>
          <p:cNvPr id="24" name="Rectangle 89"/>
          <p:cNvSpPr>
            <a:spLocks noChangeArrowheads="1"/>
          </p:cNvSpPr>
          <p:nvPr/>
        </p:nvSpPr>
        <p:spPr bwMode="auto">
          <a:xfrm>
            <a:off x="4284663" y="1844675"/>
            <a:ext cx="4040187" cy="1423988"/>
          </a:xfrm>
          <a:prstGeom prst="rect">
            <a:avLst/>
          </a:prstGeom>
          <a:noFill/>
          <a:ln w="9525">
            <a:noFill/>
            <a:miter lim="800000"/>
            <a:headEnd/>
            <a:tailEnd/>
          </a:ln>
        </p:spPr>
        <p:txBody>
          <a:bodyPr>
            <a:spAutoFit/>
          </a:bodyPr>
          <a:lstStyle/>
          <a:p>
            <a:pPr marL="228600" lvl="1" indent="-228600" fontAlgn="auto">
              <a:spcBef>
                <a:spcPts val="0"/>
              </a:spcBef>
              <a:spcAft>
                <a:spcPts val="0"/>
              </a:spcAft>
              <a:buFontTx/>
              <a:buAutoNum type="arabicPlain" startAt="5"/>
              <a:defRPr/>
            </a:pPr>
            <a:r>
              <a:rPr lang="it-IT" sz="1200" dirty="0">
                <a:latin typeface="+mn-lt"/>
                <a:ea typeface="SimSun"/>
                <a:cs typeface="SimSun"/>
              </a:rPr>
              <a:t>Il sistema crea un fascicolo, se non già presente, aggregando informazioni relative al procedimento e alla sede geografica. Una volta creato il fascicolo, il sistema crea il sottofascicolo Notifiche, unico per più destinatari, nel quale collocherà gli atti notificati con l’identificativo univoco del numero d’ordine della notifica</a:t>
            </a:r>
            <a:r>
              <a:rPr lang="it-IT" sz="1200" dirty="0">
                <a:latin typeface="Trebuchet MS" pitchFamily="34" charset="0"/>
                <a:ea typeface="SimSun"/>
                <a:cs typeface="SimSun"/>
              </a:rPr>
              <a:t>.</a:t>
            </a:r>
            <a:endParaRPr lang="en-US" sz="1200" dirty="0">
              <a:latin typeface="Trebuchet MS" pitchFamily="34" charset="0"/>
              <a:ea typeface="SimSun"/>
              <a:cs typeface="SimSun"/>
            </a:endParaRPr>
          </a:p>
          <a:p>
            <a:pPr marL="449263" lvl="1" indent="-90488" eaLnBrk="0" fontAlgn="auto" hangingPunct="0">
              <a:spcBef>
                <a:spcPts val="300"/>
              </a:spcBef>
              <a:spcAft>
                <a:spcPts val="0"/>
              </a:spcAft>
              <a:buSzPct val="100000"/>
              <a:buFont typeface="Arial" charset="0"/>
              <a:buChar char="•"/>
              <a:tabLst>
                <a:tab pos="228600" algn="l"/>
              </a:tabLst>
              <a:defRPr/>
            </a:pPr>
            <a:endParaRPr lang="it-IT" sz="1200" dirty="0">
              <a:solidFill>
                <a:srgbClr val="002060"/>
              </a:solidFill>
              <a:latin typeface="Trebuchet MS" pitchFamily="34" charset="0"/>
              <a:ea typeface="SimSun"/>
              <a:cs typeface="SimSun"/>
            </a:endParaRPr>
          </a:p>
        </p:txBody>
      </p:sp>
      <p:pic>
        <p:nvPicPr>
          <p:cNvPr id="82963" name="Picture 4" descr="D:\Documents and Settings\valentina.di.gennaro\My Documents\ICONE\mail.jpg"/>
          <p:cNvPicPr>
            <a:picLocks noChangeAspect="1" noChangeArrowheads="1"/>
          </p:cNvPicPr>
          <p:nvPr/>
        </p:nvPicPr>
        <p:blipFill>
          <a:blip r:embed="rId10"/>
          <a:srcRect t="10655" r="10083" b="18117"/>
          <a:stretch>
            <a:fillRect/>
          </a:stretch>
        </p:blipFill>
        <p:spPr bwMode="auto">
          <a:xfrm>
            <a:off x="3348038" y="1557338"/>
            <a:ext cx="900112" cy="454025"/>
          </a:xfrm>
          <a:prstGeom prst="rect">
            <a:avLst/>
          </a:prstGeom>
          <a:noFill/>
          <a:ln w="9525">
            <a:noFill/>
            <a:miter lim="800000"/>
            <a:headEnd/>
            <a:tailEnd/>
          </a:ln>
        </p:spPr>
      </p:pic>
      <p:sp>
        <p:nvSpPr>
          <p:cNvPr id="82964" name="Rectangle 89"/>
          <p:cNvSpPr>
            <a:spLocks noChangeArrowheads="1"/>
          </p:cNvSpPr>
          <p:nvPr/>
        </p:nvSpPr>
        <p:spPr bwMode="auto">
          <a:xfrm>
            <a:off x="3549650" y="4267200"/>
            <a:ext cx="4765675" cy="1385888"/>
          </a:xfrm>
          <a:prstGeom prst="rect">
            <a:avLst/>
          </a:prstGeom>
          <a:noFill/>
          <a:ln w="9525">
            <a:noFill/>
            <a:miter lim="800000"/>
            <a:headEnd/>
            <a:tailEnd/>
          </a:ln>
        </p:spPr>
        <p:txBody>
          <a:bodyPr>
            <a:spAutoFit/>
          </a:bodyPr>
          <a:lstStyle/>
          <a:p>
            <a:pPr marL="180975" lvl="1" indent="-180975"/>
            <a:r>
              <a:rPr lang="it-IT" sz="1200">
                <a:latin typeface="Trebuchet MS" pitchFamily="34" charset="0"/>
                <a:ea typeface="SimSun" pitchFamily="2" charset="-122"/>
              </a:rPr>
              <a:t>6  Il sistema </a:t>
            </a:r>
          </a:p>
          <a:p>
            <a:pPr marL="180975" lvl="1" indent="-180975">
              <a:buFont typeface="Arial" charset="0"/>
              <a:buChar char="•"/>
            </a:pPr>
            <a:r>
              <a:rPr lang="it-IT" sz="1200">
                <a:latin typeface="Calibri" pitchFamily="34" charset="0"/>
                <a:ea typeface="SimSun" pitchFamily="2" charset="-122"/>
              </a:rPr>
              <a:t>classifica</a:t>
            </a:r>
            <a:r>
              <a:rPr lang="it-IT" sz="1200">
                <a:latin typeface="Trebuchet MS" pitchFamily="34" charset="0"/>
                <a:ea typeface="SimSun" pitchFamily="2" charset="-122"/>
              </a:rPr>
              <a:t> in modo automatico le ricevute PEC recuperate, associandole al relativo fascicolo processuale e al numero d’ordine della notifica.</a:t>
            </a:r>
          </a:p>
          <a:p>
            <a:pPr marL="180975" lvl="1" indent="-180975">
              <a:buFont typeface="Arial" charset="0"/>
              <a:buChar char="•"/>
            </a:pPr>
            <a:r>
              <a:rPr lang="it-IT" sz="1200">
                <a:latin typeface="Trebuchet MS" pitchFamily="34" charset="0"/>
                <a:ea typeface="SimSun" pitchFamily="2" charset="-122"/>
              </a:rPr>
              <a:t>avvisa il Cancelliere, attraverso il cruscotto di monitoraggio, dell’avvenuta accettazione e consegna delle notifiche inviate per ciascun destinatario PEC.</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pPr eaLnBrk="1" fontAlgn="auto" hangingPunct="1">
              <a:spcAft>
                <a:spcPts val="0"/>
              </a:spcAft>
              <a:defRPr/>
            </a:pPr>
            <a:r>
              <a:rPr lang="it-IT" sz="3600" dirty="0" smtClean="0">
                <a:solidFill>
                  <a:schemeClr val="accent1">
                    <a:lumMod val="75000"/>
                  </a:schemeClr>
                </a:solidFill>
              </a:rPr>
              <a:t>7. Monitoraggio</a:t>
            </a:r>
          </a:p>
        </p:txBody>
      </p:sp>
      <p:sp>
        <p:nvSpPr>
          <p:cNvPr id="3" name="Segnaposto numero diapositiva 2"/>
          <p:cNvSpPr>
            <a:spLocks noGrp="1"/>
          </p:cNvSpPr>
          <p:nvPr>
            <p:ph type="sldNum" sz="quarter" idx="12"/>
          </p:nvPr>
        </p:nvSpPr>
        <p:spPr/>
        <p:txBody>
          <a:bodyPr/>
          <a:lstStyle/>
          <a:p>
            <a:pPr>
              <a:defRPr/>
            </a:pPr>
            <a:fld id="{C812D114-C936-4AD1-9261-CD5D575D0871}" type="slidenum">
              <a:rPr lang="it-IT"/>
              <a:pPr>
                <a:defRPr/>
              </a:pPr>
              <a:t>45</a:t>
            </a:fld>
            <a:endParaRPr lang="it-IT"/>
          </a:p>
        </p:txBody>
      </p:sp>
      <p:sp>
        <p:nvSpPr>
          <p:cNvPr id="84995" name="CasellaDiTesto 3"/>
          <p:cNvSpPr txBox="1">
            <a:spLocks noChangeArrowheads="1"/>
          </p:cNvSpPr>
          <p:nvPr/>
        </p:nvSpPr>
        <p:spPr bwMode="auto">
          <a:xfrm>
            <a:off x="611188" y="1628775"/>
            <a:ext cx="7561262" cy="2862263"/>
          </a:xfrm>
          <a:prstGeom prst="rect">
            <a:avLst/>
          </a:prstGeom>
          <a:noFill/>
          <a:ln w="9525">
            <a:noFill/>
            <a:miter lim="800000"/>
            <a:headEnd/>
            <a:tailEnd/>
          </a:ln>
        </p:spPr>
        <p:txBody>
          <a:bodyPr>
            <a:spAutoFit/>
          </a:bodyPr>
          <a:lstStyle/>
          <a:p>
            <a:pPr algn="just"/>
            <a:r>
              <a:rPr lang="it-IT">
                <a:latin typeface="Calibri" pitchFamily="34" charset="0"/>
              </a:rPr>
              <a:t>per ogni messaggio inviato il sistema restituirà diverse informazioni tipiche del processo di invio della posta elettronica certificata:</a:t>
            </a:r>
          </a:p>
          <a:p>
            <a:pPr algn="just"/>
            <a:endParaRPr lang="it-IT">
              <a:latin typeface="Calibri" pitchFamily="34" charset="0"/>
            </a:endParaRPr>
          </a:p>
          <a:p>
            <a:pPr algn="just">
              <a:buFont typeface="Arial" charset="0"/>
              <a:buChar char="•"/>
            </a:pPr>
            <a:r>
              <a:rPr lang="it-IT">
                <a:latin typeface="Calibri" pitchFamily="34" charset="0"/>
              </a:rPr>
              <a:t> Regolare invio della notifica</a:t>
            </a:r>
          </a:p>
          <a:p>
            <a:pPr algn="just"/>
            <a:endParaRPr lang="it-IT">
              <a:latin typeface="Calibri" pitchFamily="34" charset="0"/>
            </a:endParaRPr>
          </a:p>
          <a:p>
            <a:pPr algn="just">
              <a:buFont typeface="Arial" charset="0"/>
              <a:buChar char="•"/>
            </a:pPr>
            <a:endParaRPr lang="it-IT">
              <a:latin typeface="Calibri" pitchFamily="34" charset="0"/>
            </a:endParaRPr>
          </a:p>
          <a:p>
            <a:pPr algn="just">
              <a:buFont typeface="Arial" charset="0"/>
              <a:buChar char="•"/>
            </a:pPr>
            <a:endParaRPr lang="it-IT">
              <a:latin typeface="Calibri" pitchFamily="34" charset="0"/>
            </a:endParaRPr>
          </a:p>
          <a:p>
            <a:pPr algn="just">
              <a:buFont typeface="Arial" charset="0"/>
              <a:buChar char="•"/>
            </a:pPr>
            <a:endParaRPr lang="it-IT">
              <a:latin typeface="Calibri" pitchFamily="34" charset="0"/>
            </a:endParaRPr>
          </a:p>
          <a:p>
            <a:pPr algn="just">
              <a:buFont typeface="Arial" charset="0"/>
              <a:buChar char="•"/>
            </a:pPr>
            <a:endParaRPr lang="it-IT">
              <a:latin typeface="Calibri" pitchFamily="34" charset="0"/>
            </a:endParaRPr>
          </a:p>
          <a:p>
            <a:pPr algn="just">
              <a:buFont typeface="Arial" charset="0"/>
              <a:buChar char="•"/>
            </a:pPr>
            <a:r>
              <a:rPr lang="it-IT">
                <a:latin typeface="Calibri" pitchFamily="34" charset="0"/>
              </a:rPr>
              <a:t>Dettaglio</a:t>
            </a:r>
          </a:p>
        </p:txBody>
      </p:sp>
      <p:pic>
        <p:nvPicPr>
          <p:cNvPr id="84996" name="Picture 1" descr="C:\Users\m.fattorusso\Desktop\ScreenHunter_01 Oct. 06 15.40.gif"/>
          <p:cNvPicPr>
            <a:picLocks noChangeAspect="1" noChangeArrowheads="1"/>
          </p:cNvPicPr>
          <p:nvPr/>
        </p:nvPicPr>
        <p:blipFill>
          <a:blip r:embed="rId2"/>
          <a:srcRect t="17500"/>
          <a:stretch>
            <a:fillRect/>
          </a:stretch>
        </p:blipFill>
        <p:spPr bwMode="auto">
          <a:xfrm>
            <a:off x="4572000" y="2486025"/>
            <a:ext cx="3800475" cy="1414463"/>
          </a:xfrm>
          <a:prstGeom prst="rect">
            <a:avLst/>
          </a:prstGeom>
          <a:noFill/>
          <a:ln w="9525">
            <a:noFill/>
            <a:miter lim="800000"/>
            <a:headEnd/>
            <a:tailEnd/>
          </a:ln>
        </p:spPr>
      </p:pic>
      <p:pic>
        <p:nvPicPr>
          <p:cNvPr id="84997" name="Immagine 7"/>
          <p:cNvPicPr>
            <a:picLocks noChangeAspect="1" noChangeArrowheads="1"/>
          </p:cNvPicPr>
          <p:nvPr/>
        </p:nvPicPr>
        <p:blipFill>
          <a:blip r:embed="rId3"/>
          <a:srcRect/>
          <a:stretch>
            <a:fillRect/>
          </a:stretch>
        </p:blipFill>
        <p:spPr bwMode="auto">
          <a:xfrm>
            <a:off x="2555875" y="4076700"/>
            <a:ext cx="5743575" cy="2514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normAutofit/>
          </a:bodyPr>
          <a:lstStyle/>
          <a:p>
            <a:pPr eaLnBrk="1" fontAlgn="auto" hangingPunct="1">
              <a:spcAft>
                <a:spcPts val="0"/>
              </a:spcAft>
              <a:defRPr/>
            </a:pPr>
            <a:r>
              <a:rPr lang="it-IT" sz="3600" dirty="0" smtClean="0">
                <a:solidFill>
                  <a:schemeClr val="accent1">
                    <a:lumMod val="75000"/>
                  </a:schemeClr>
                </a:solidFill>
              </a:rPr>
              <a:t>8.L’artefatto</a:t>
            </a:r>
          </a:p>
        </p:txBody>
      </p:sp>
      <p:sp>
        <p:nvSpPr>
          <p:cNvPr id="3" name="Segnaposto numero diapositiva 2"/>
          <p:cNvSpPr>
            <a:spLocks noGrp="1"/>
          </p:cNvSpPr>
          <p:nvPr>
            <p:ph type="sldNum" sz="quarter" idx="12"/>
          </p:nvPr>
        </p:nvSpPr>
        <p:spPr/>
        <p:txBody>
          <a:bodyPr/>
          <a:lstStyle/>
          <a:p>
            <a:pPr>
              <a:defRPr/>
            </a:pPr>
            <a:fld id="{DFE71184-8F59-4893-9C01-36F1026144D6}" type="slidenum">
              <a:rPr lang="it-IT"/>
              <a:pPr>
                <a:defRPr/>
              </a:pPr>
              <a:t>46</a:t>
            </a:fld>
            <a:endParaRPr lang="it-IT"/>
          </a:p>
        </p:txBody>
      </p:sp>
      <p:sp>
        <p:nvSpPr>
          <p:cNvPr id="5" name="CasellaDiTesto 4"/>
          <p:cNvSpPr txBox="1"/>
          <p:nvPr/>
        </p:nvSpPr>
        <p:spPr>
          <a:xfrm>
            <a:off x="428625" y="1817688"/>
            <a:ext cx="8247063" cy="3754437"/>
          </a:xfrm>
          <a:prstGeom prst="rect">
            <a:avLst/>
          </a:prstGeom>
          <a:ln w="76200"/>
        </p:spPr>
        <p:style>
          <a:lnRef idx="1">
            <a:schemeClr val="accent6"/>
          </a:lnRef>
          <a:fillRef idx="2">
            <a:schemeClr val="accent6"/>
          </a:fillRef>
          <a:effectRef idx="1">
            <a:schemeClr val="accent6"/>
          </a:effectRef>
          <a:fontRef idx="minor">
            <a:schemeClr val="dk1"/>
          </a:fontRef>
        </p:style>
        <p:txBody>
          <a:bodyPr>
            <a:spAutoFit/>
          </a:bodyPr>
          <a:lstStyle/>
          <a:p>
            <a:pPr algn="just" fontAlgn="auto">
              <a:spcBef>
                <a:spcPts val="0"/>
              </a:spcBef>
              <a:spcAft>
                <a:spcPts val="0"/>
              </a:spcAft>
              <a:defRPr/>
            </a:pPr>
            <a:r>
              <a:rPr lang="it-IT" sz="2000" b="1" i="1" dirty="0">
                <a:solidFill>
                  <a:schemeClr val="accent1">
                    <a:lumMod val="60000"/>
                    <a:lumOff val="40000"/>
                  </a:schemeClr>
                </a:solidFill>
              </a:rPr>
              <a:t>La notifica</a:t>
            </a:r>
            <a:r>
              <a:rPr lang="it-IT" sz="2000" b="1" dirty="0">
                <a:solidFill>
                  <a:srgbClr val="FFFF66"/>
                </a:solidFill>
              </a:rPr>
              <a:t>, </a:t>
            </a:r>
            <a:r>
              <a:rPr lang="it-IT" sz="2000" b="1" dirty="0">
                <a:solidFill>
                  <a:schemeClr val="accent2">
                    <a:lumMod val="75000"/>
                  </a:schemeClr>
                </a:solidFill>
              </a:rPr>
              <a:t>sotto il profilo giuridico, è </a:t>
            </a:r>
            <a:r>
              <a:rPr lang="it-IT" sz="2000" b="1" i="1" dirty="0">
                <a:solidFill>
                  <a:schemeClr val="accent1">
                    <a:lumMod val="60000"/>
                    <a:lumOff val="40000"/>
                  </a:schemeClr>
                </a:solidFill>
              </a:rPr>
              <a:t>regolarmente eseguita </a:t>
            </a:r>
            <a:r>
              <a:rPr lang="it-IT" sz="2000" b="1" dirty="0">
                <a:solidFill>
                  <a:schemeClr val="accent2">
                    <a:lumMod val="75000"/>
                  </a:schemeClr>
                </a:solidFill>
              </a:rPr>
              <a:t>nel momento in cui l’atto viene </a:t>
            </a:r>
            <a:r>
              <a:rPr lang="it-IT" sz="2000" b="1" i="1" dirty="0">
                <a:solidFill>
                  <a:schemeClr val="accent1">
                    <a:lumMod val="60000"/>
                    <a:lumOff val="40000"/>
                  </a:schemeClr>
                </a:solidFill>
              </a:rPr>
              <a:t>recapitato presso la casella di posta </a:t>
            </a:r>
            <a:r>
              <a:rPr lang="it-IT" sz="2000" b="1" dirty="0">
                <a:solidFill>
                  <a:schemeClr val="accent2">
                    <a:lumMod val="75000"/>
                  </a:schemeClr>
                </a:solidFill>
              </a:rPr>
              <a:t>del destinatario e viene generata la ricevuta di avvenuta consegna.</a:t>
            </a:r>
          </a:p>
          <a:p>
            <a:pPr algn="just" fontAlgn="auto">
              <a:spcBef>
                <a:spcPts val="0"/>
              </a:spcBef>
              <a:spcAft>
                <a:spcPts val="0"/>
              </a:spcAft>
              <a:defRPr/>
            </a:pPr>
            <a:endParaRPr lang="it-IT" sz="2000" b="1" dirty="0">
              <a:solidFill>
                <a:schemeClr val="accent2">
                  <a:lumMod val="75000"/>
                </a:schemeClr>
              </a:solidFill>
            </a:endParaRPr>
          </a:p>
          <a:p>
            <a:pPr algn="just" fontAlgn="auto">
              <a:spcBef>
                <a:spcPts val="0"/>
              </a:spcBef>
              <a:spcAft>
                <a:spcPts val="0"/>
              </a:spcAft>
              <a:defRPr/>
            </a:pPr>
            <a:r>
              <a:rPr lang="it-IT" sz="2000" b="1" dirty="0">
                <a:solidFill>
                  <a:schemeClr val="accent2">
                    <a:lumMod val="75000"/>
                  </a:schemeClr>
                </a:solidFill>
              </a:rPr>
              <a:t>Stante la </a:t>
            </a:r>
            <a:r>
              <a:rPr lang="it-IT" sz="2000" b="1" dirty="0">
                <a:solidFill>
                  <a:schemeClr val="accent4">
                    <a:lumMod val="60000"/>
                    <a:lumOff val="40000"/>
                  </a:schemeClr>
                </a:solidFill>
              </a:rPr>
              <a:t>difficoltà</a:t>
            </a:r>
            <a:r>
              <a:rPr lang="it-IT" sz="2000" b="1" dirty="0">
                <a:solidFill>
                  <a:schemeClr val="accent2">
                    <a:lumMod val="75000"/>
                  </a:schemeClr>
                </a:solidFill>
              </a:rPr>
              <a:t> di verificane la </a:t>
            </a:r>
            <a:r>
              <a:rPr lang="it-IT" sz="2000" b="1" dirty="0">
                <a:solidFill>
                  <a:schemeClr val="accent4">
                    <a:lumMod val="60000"/>
                    <a:lumOff val="40000"/>
                  </a:schemeClr>
                </a:solidFill>
              </a:rPr>
              <a:t>regolarità nel corso di un’udienza</a:t>
            </a:r>
            <a:r>
              <a:rPr lang="it-IT" sz="2000" b="1" dirty="0">
                <a:solidFill>
                  <a:schemeClr val="accent2">
                    <a:lumMod val="75000"/>
                  </a:schemeClr>
                </a:solidFill>
              </a:rPr>
              <a:t>, ma anche per consentire al </a:t>
            </a:r>
            <a:r>
              <a:rPr lang="it-IT" sz="2000" b="1" dirty="0">
                <a:solidFill>
                  <a:schemeClr val="accent4">
                    <a:lumMod val="60000"/>
                    <a:lumOff val="40000"/>
                  </a:schemeClr>
                </a:solidFill>
              </a:rPr>
              <a:t>giudice un facile controllo </a:t>
            </a:r>
            <a:r>
              <a:rPr lang="it-IT" sz="2000" b="1" dirty="0">
                <a:solidFill>
                  <a:schemeClr val="accent2">
                    <a:lumMod val="75000"/>
                  </a:schemeClr>
                </a:solidFill>
              </a:rPr>
              <a:t>in ordine alla regolarità del procedimento di notifica durante lo studio del fascicolo, è stato previsto che il </a:t>
            </a:r>
            <a:r>
              <a:rPr lang="it-IT" sz="2000" b="1" dirty="0">
                <a:solidFill>
                  <a:srgbClr val="00B050"/>
                </a:solidFill>
              </a:rPr>
              <a:t>sistema generi un documento che riassume tutte le informazioni  relative al procedimento suddetto </a:t>
            </a:r>
            <a:r>
              <a:rPr lang="it-IT" sz="2000" b="1" dirty="0">
                <a:solidFill>
                  <a:schemeClr val="accent2">
                    <a:lumMod val="75000"/>
                  </a:schemeClr>
                </a:solidFill>
              </a:rPr>
              <a:t>con un’attestazione del cancelliere in ordine alla rispondenza dell’esito indicato nel documento con quanto risulta dal sistema di posta certificata.</a:t>
            </a:r>
          </a:p>
          <a:p>
            <a:pPr fontAlgn="auto">
              <a:spcBef>
                <a:spcPts val="0"/>
              </a:spcBef>
              <a:spcAft>
                <a:spcPts val="0"/>
              </a:spcAft>
              <a:defRPr/>
            </a:pPr>
            <a:endParaRPr lang="it-IT"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8313" y="274638"/>
            <a:ext cx="8218487" cy="1138237"/>
          </a:xfrm>
        </p:spPr>
        <p:txBody>
          <a:bodyPr rtlCol="0">
            <a:normAutofit/>
          </a:bodyPr>
          <a:lstStyle/>
          <a:p>
            <a:pPr eaLnBrk="1" fontAlgn="auto" hangingPunct="1">
              <a:spcAft>
                <a:spcPts val="0"/>
              </a:spcAft>
              <a:defRPr/>
            </a:pPr>
            <a:r>
              <a:rPr lang="it-IT" sz="3600" dirty="0" smtClean="0">
                <a:solidFill>
                  <a:schemeClr val="accent1">
                    <a:lumMod val="75000"/>
                  </a:schemeClr>
                </a:solidFill>
              </a:rPr>
              <a:t>9. Ipotesi organizzative di flusso di lavoro</a:t>
            </a:r>
          </a:p>
        </p:txBody>
      </p:sp>
      <p:sp>
        <p:nvSpPr>
          <p:cNvPr id="3" name="Segnaposto numero diapositiva 2"/>
          <p:cNvSpPr>
            <a:spLocks noGrp="1"/>
          </p:cNvSpPr>
          <p:nvPr>
            <p:ph type="sldNum" sz="quarter" idx="12"/>
          </p:nvPr>
        </p:nvSpPr>
        <p:spPr/>
        <p:txBody>
          <a:bodyPr/>
          <a:lstStyle/>
          <a:p>
            <a:pPr>
              <a:defRPr/>
            </a:pPr>
            <a:fld id="{17A9D74D-90C7-48D2-845E-2A8A32274F7B}" type="slidenum">
              <a:rPr lang="it-IT"/>
              <a:pPr>
                <a:defRPr/>
              </a:pPr>
              <a:t>47</a:t>
            </a:fld>
            <a:endParaRPr lang="it-IT"/>
          </a:p>
        </p:txBody>
      </p:sp>
      <p:sp>
        <p:nvSpPr>
          <p:cNvPr id="4" name="CasellaDiTesto 3"/>
          <p:cNvSpPr txBox="1"/>
          <p:nvPr/>
        </p:nvSpPr>
        <p:spPr>
          <a:xfrm>
            <a:off x="539750" y="1628775"/>
            <a:ext cx="7985125" cy="3694113"/>
          </a:xfrm>
          <a:prstGeom prst="rect">
            <a:avLst/>
          </a:prstGeom>
          <a:noFill/>
        </p:spPr>
        <p:txBody>
          <a:bodyPr>
            <a:spAutoFit/>
          </a:bodyPr>
          <a:lstStyle/>
          <a:p>
            <a:pPr fontAlgn="auto">
              <a:spcBef>
                <a:spcPts val="0"/>
              </a:spcBef>
              <a:spcAft>
                <a:spcPts val="0"/>
              </a:spcAft>
              <a:defRPr/>
            </a:pPr>
            <a:r>
              <a:rPr lang="it-IT" dirty="0">
                <a:latin typeface="+mn-lt"/>
              </a:rPr>
              <a:t>Il Sistema gestisce il flusso di notifica che è comune a tutti gli Uffici Giudiziari.</a:t>
            </a:r>
          </a:p>
          <a:p>
            <a:pPr fontAlgn="auto">
              <a:spcBef>
                <a:spcPts val="0"/>
              </a:spcBef>
              <a:spcAft>
                <a:spcPts val="0"/>
              </a:spcAft>
              <a:defRPr/>
            </a:pPr>
            <a:r>
              <a:rPr lang="it-IT" dirty="0">
                <a:latin typeface="+mn-lt"/>
              </a:rPr>
              <a:t>E’ stato pensato per essere applicato a qualsiasi realtà organizzativa.</a:t>
            </a:r>
          </a:p>
          <a:p>
            <a:pPr fontAlgn="auto">
              <a:spcBef>
                <a:spcPts val="0"/>
              </a:spcBef>
              <a:spcAft>
                <a:spcPts val="0"/>
              </a:spcAft>
              <a:defRPr/>
            </a:pPr>
            <a:endParaRPr lang="it-IT" dirty="0">
              <a:latin typeface="+mn-lt"/>
            </a:endParaRPr>
          </a:p>
          <a:p>
            <a:pPr fontAlgn="auto">
              <a:spcBef>
                <a:spcPts val="0"/>
              </a:spcBef>
              <a:spcAft>
                <a:spcPts val="0"/>
              </a:spcAft>
              <a:defRPr/>
            </a:pPr>
            <a:r>
              <a:rPr lang="it-IT" dirty="0">
                <a:latin typeface="+mn-lt"/>
              </a:rPr>
              <a:t>Sono stati ipotizzati:</a:t>
            </a:r>
          </a:p>
          <a:p>
            <a:pPr fontAlgn="auto">
              <a:spcBef>
                <a:spcPts val="0"/>
              </a:spcBef>
              <a:spcAft>
                <a:spcPts val="0"/>
              </a:spcAft>
              <a:defRPr/>
            </a:pPr>
            <a:endParaRPr lang="it-IT" dirty="0">
              <a:latin typeface="+mn-lt"/>
            </a:endParaRPr>
          </a:p>
          <a:p>
            <a:pPr marL="342900" indent="-342900" fontAlgn="auto">
              <a:spcBef>
                <a:spcPts val="0"/>
              </a:spcBef>
              <a:spcAft>
                <a:spcPts val="0"/>
              </a:spcAft>
              <a:buFont typeface="+mj-lt"/>
              <a:buAutoNum type="alphaLcParenR"/>
              <a:defRPr/>
            </a:pPr>
            <a:endParaRPr lang="it-IT" dirty="0">
              <a:latin typeface="+mn-lt"/>
            </a:endParaRPr>
          </a:p>
          <a:p>
            <a:pPr marL="342900" indent="-342900" fontAlgn="auto">
              <a:spcBef>
                <a:spcPts val="0"/>
              </a:spcBef>
              <a:spcAft>
                <a:spcPts val="0"/>
              </a:spcAft>
              <a:buFont typeface="+mj-lt"/>
              <a:buAutoNum type="alphaLcParenR"/>
              <a:defRPr/>
            </a:pPr>
            <a:r>
              <a:rPr lang="it-IT" dirty="0">
                <a:latin typeface="+mn-lt"/>
              </a:rPr>
              <a:t>Flusso base</a:t>
            </a:r>
          </a:p>
          <a:p>
            <a:pPr marL="342900" indent="-342900" fontAlgn="auto">
              <a:spcBef>
                <a:spcPts val="0"/>
              </a:spcBef>
              <a:spcAft>
                <a:spcPts val="0"/>
              </a:spcAft>
              <a:buFont typeface="+mj-lt"/>
              <a:buAutoNum type="alphaLcParenR"/>
              <a:defRPr/>
            </a:pPr>
            <a:r>
              <a:rPr lang="it-IT" dirty="0">
                <a:latin typeface="+mn-lt"/>
              </a:rPr>
              <a:t>Collaborazione fra utenti</a:t>
            </a:r>
          </a:p>
          <a:p>
            <a:pPr marL="342900" indent="-342900" fontAlgn="auto">
              <a:spcBef>
                <a:spcPts val="0"/>
              </a:spcBef>
              <a:spcAft>
                <a:spcPts val="0"/>
              </a:spcAft>
              <a:buFont typeface="+mj-lt"/>
              <a:buAutoNum type="alphaLcParenR"/>
              <a:defRPr/>
            </a:pPr>
            <a:r>
              <a:rPr lang="it-IT" dirty="0">
                <a:latin typeface="+mn-lt"/>
              </a:rPr>
              <a:t>Condivisione dei documenti</a:t>
            </a:r>
          </a:p>
          <a:p>
            <a:pPr marL="342900" indent="-342900" fontAlgn="auto">
              <a:spcBef>
                <a:spcPts val="0"/>
              </a:spcBef>
              <a:spcAft>
                <a:spcPts val="0"/>
              </a:spcAft>
              <a:buFontTx/>
              <a:buAutoNum type="alphaLcParenR"/>
              <a:defRPr/>
            </a:pPr>
            <a:endParaRPr lang="it-IT" dirty="0">
              <a:latin typeface="+mn-lt"/>
            </a:endParaRPr>
          </a:p>
          <a:p>
            <a:pPr marL="342900" indent="-342900" fontAlgn="auto">
              <a:spcBef>
                <a:spcPts val="0"/>
              </a:spcBef>
              <a:spcAft>
                <a:spcPts val="0"/>
              </a:spcAft>
              <a:buFontTx/>
              <a:buAutoNum type="alphaLcParenR"/>
              <a:defRPr/>
            </a:pPr>
            <a:endParaRPr lang="it-IT" dirty="0">
              <a:latin typeface="+mn-lt"/>
            </a:endParaRPr>
          </a:p>
          <a:p>
            <a:pPr fontAlgn="auto">
              <a:spcBef>
                <a:spcPts val="0"/>
              </a:spcBef>
              <a:spcAft>
                <a:spcPts val="0"/>
              </a:spcAft>
              <a:defRPr/>
            </a:pPr>
            <a:endParaRPr lang="it-IT" dirty="0">
              <a:latin typeface="+mn-lt"/>
            </a:endParaRPr>
          </a:p>
          <a:p>
            <a:pPr fontAlgn="auto">
              <a:spcBef>
                <a:spcPts val="0"/>
              </a:spcBef>
              <a:spcAft>
                <a:spcPts val="0"/>
              </a:spcAft>
              <a:defRPr/>
            </a:pPr>
            <a:endParaRPr lang="it-IT" dirty="0">
              <a:latin typeface="+mn-lt"/>
            </a:endParaRPr>
          </a:p>
        </p:txBody>
      </p:sp>
      <p:grpSp>
        <p:nvGrpSpPr>
          <p:cNvPr id="87044" name="Group 34"/>
          <p:cNvGrpSpPr>
            <a:grpSpLocks/>
          </p:cNvGrpSpPr>
          <p:nvPr/>
        </p:nvGrpSpPr>
        <p:grpSpPr bwMode="auto">
          <a:xfrm>
            <a:off x="4427538" y="2492375"/>
            <a:ext cx="1450975" cy="947738"/>
            <a:chOff x="2576221" y="3046608"/>
            <a:chExt cx="1451038" cy="947947"/>
          </a:xfrm>
        </p:grpSpPr>
        <p:pic>
          <p:nvPicPr>
            <p:cNvPr id="87066" name="Picture 38" descr="j0432621"/>
            <p:cNvPicPr>
              <a:picLocks noChangeAspect="1" noChangeArrowheads="1"/>
            </p:cNvPicPr>
            <p:nvPr/>
          </p:nvPicPr>
          <p:blipFill>
            <a:blip r:embed="rId2"/>
            <a:srcRect/>
            <a:stretch>
              <a:fillRect/>
            </a:stretch>
          </p:blipFill>
          <p:spPr bwMode="auto">
            <a:xfrm>
              <a:off x="2893964" y="3046608"/>
              <a:ext cx="654755" cy="645561"/>
            </a:xfrm>
            <a:prstGeom prst="rect">
              <a:avLst/>
            </a:prstGeom>
            <a:noFill/>
            <a:ln w="9525">
              <a:noFill/>
              <a:miter lim="800000"/>
              <a:headEnd/>
              <a:tailEnd/>
            </a:ln>
          </p:spPr>
        </p:pic>
        <p:sp>
          <p:nvSpPr>
            <p:cNvPr id="87067" name="TextBox 6"/>
            <p:cNvSpPr txBox="1">
              <a:spLocks noChangeArrowheads="1"/>
            </p:cNvSpPr>
            <p:nvPr/>
          </p:nvSpPr>
          <p:spPr bwMode="auto">
            <a:xfrm>
              <a:off x="2576221" y="3732945"/>
              <a:ext cx="1451038" cy="261610"/>
            </a:xfrm>
            <a:prstGeom prst="rect">
              <a:avLst/>
            </a:prstGeom>
            <a:noFill/>
            <a:ln w="9525">
              <a:noFill/>
              <a:miter lim="800000"/>
              <a:headEnd/>
              <a:tailEnd/>
            </a:ln>
          </p:spPr>
          <p:txBody>
            <a:bodyPr wrap="none">
              <a:spAutoFit/>
            </a:bodyPr>
            <a:lstStyle/>
            <a:p>
              <a:r>
                <a:rPr lang="it-IT" sz="1100">
                  <a:solidFill>
                    <a:srgbClr val="002060"/>
                  </a:solidFill>
                  <a:latin typeface="Trebuchet MS" pitchFamily="34" charset="0"/>
                </a:rPr>
                <a:t>Utente: Mario Rossi</a:t>
              </a:r>
            </a:p>
          </p:txBody>
        </p:sp>
      </p:grpSp>
      <p:grpSp>
        <p:nvGrpSpPr>
          <p:cNvPr id="87045" name="Group 38"/>
          <p:cNvGrpSpPr>
            <a:grpSpLocks/>
          </p:cNvGrpSpPr>
          <p:nvPr/>
        </p:nvGrpSpPr>
        <p:grpSpPr bwMode="auto">
          <a:xfrm>
            <a:off x="6516688" y="3789363"/>
            <a:ext cx="1552575" cy="962025"/>
            <a:chOff x="6437313" y="4682138"/>
            <a:chExt cx="1553630" cy="962900"/>
          </a:xfrm>
        </p:grpSpPr>
        <p:sp>
          <p:nvSpPr>
            <p:cNvPr id="87064" name="TextBox 11"/>
            <p:cNvSpPr txBox="1">
              <a:spLocks noChangeArrowheads="1"/>
            </p:cNvSpPr>
            <p:nvPr/>
          </p:nvSpPr>
          <p:spPr bwMode="auto">
            <a:xfrm>
              <a:off x="6437313" y="5383428"/>
              <a:ext cx="1553630" cy="261610"/>
            </a:xfrm>
            <a:prstGeom prst="rect">
              <a:avLst/>
            </a:prstGeom>
            <a:noFill/>
            <a:ln w="9525">
              <a:noFill/>
              <a:miter lim="800000"/>
              <a:headEnd/>
              <a:tailEnd/>
            </a:ln>
          </p:spPr>
          <p:txBody>
            <a:bodyPr wrap="none">
              <a:spAutoFit/>
            </a:bodyPr>
            <a:lstStyle/>
            <a:p>
              <a:r>
                <a:rPr lang="it-IT" sz="1100">
                  <a:solidFill>
                    <a:srgbClr val="002060"/>
                  </a:solidFill>
                  <a:latin typeface="Trebuchet MS" pitchFamily="34" charset="0"/>
                </a:rPr>
                <a:t>Utente: Luigi Bianchi</a:t>
              </a:r>
            </a:p>
          </p:txBody>
        </p:sp>
        <p:pic>
          <p:nvPicPr>
            <p:cNvPr id="87065" name="Picture 38" descr="j0432621"/>
            <p:cNvPicPr>
              <a:picLocks noChangeAspect="1" noChangeArrowheads="1"/>
            </p:cNvPicPr>
            <p:nvPr/>
          </p:nvPicPr>
          <p:blipFill>
            <a:blip r:embed="rId2"/>
            <a:srcRect/>
            <a:stretch>
              <a:fillRect/>
            </a:stretch>
          </p:blipFill>
          <p:spPr bwMode="auto">
            <a:xfrm>
              <a:off x="6747002" y="4682138"/>
              <a:ext cx="654755" cy="645561"/>
            </a:xfrm>
            <a:prstGeom prst="rect">
              <a:avLst/>
            </a:prstGeom>
            <a:noFill/>
            <a:ln w="9525">
              <a:noFill/>
              <a:miter lim="800000"/>
              <a:headEnd/>
              <a:tailEnd/>
            </a:ln>
          </p:spPr>
        </p:pic>
      </p:grpSp>
      <p:grpSp>
        <p:nvGrpSpPr>
          <p:cNvPr id="87046" name="Group 25"/>
          <p:cNvGrpSpPr>
            <a:grpSpLocks/>
          </p:cNvGrpSpPr>
          <p:nvPr/>
        </p:nvGrpSpPr>
        <p:grpSpPr bwMode="auto">
          <a:xfrm>
            <a:off x="3132138" y="4868863"/>
            <a:ext cx="1514475" cy="1371600"/>
            <a:chOff x="1371600" y="4438651"/>
            <a:chExt cx="1514475" cy="1371600"/>
          </a:xfrm>
        </p:grpSpPr>
        <p:sp>
          <p:nvSpPr>
            <p:cNvPr id="15" name="Oval 24"/>
            <p:cNvSpPr/>
            <p:nvPr/>
          </p:nvSpPr>
          <p:spPr bwMode="auto">
            <a:xfrm>
              <a:off x="1371600" y="4438651"/>
              <a:ext cx="1514475" cy="1371600"/>
            </a:xfrm>
            <a:prstGeom prst="ellipse">
              <a:avLst/>
            </a:prstGeom>
            <a:ln>
              <a:headEnd type="none" w="med" len="med"/>
              <a:tailEnd type="none" w="med" len="med"/>
            </a:ln>
            <a:effectLst>
              <a:outerShdw blurRad="76200" dir="13500000" sy="23000" kx="1200000" algn="br" rotWithShape="0">
                <a:prstClr val="black">
                  <a:alpha val="20000"/>
                </a:prstClr>
              </a:outerShdw>
            </a:effectLst>
          </p:spPr>
          <p:style>
            <a:lnRef idx="1">
              <a:schemeClr val="accent6"/>
            </a:lnRef>
            <a:fillRef idx="2">
              <a:schemeClr val="accent6"/>
            </a:fillRef>
            <a:effectRef idx="1">
              <a:schemeClr val="accent6"/>
            </a:effectRef>
            <a:fontRef idx="minor">
              <a:schemeClr val="dk1"/>
            </a:fontRef>
          </p:style>
          <p:txBody>
            <a:bodyPr wrap="none" lIns="72000" tIns="72000" rIns="72000" bIns="72000" anchor="ctr"/>
            <a:lstStyle/>
            <a:p>
              <a:pPr algn="ctr" eaLnBrk="0" hangingPunct="0">
                <a:spcBef>
                  <a:spcPct val="20000"/>
                </a:spcBef>
                <a:buSzPct val="100000"/>
                <a:buFont typeface="Wingdings" pitchFamily="2" charset="2"/>
                <a:buNone/>
                <a:defRPr/>
              </a:pPr>
              <a:endParaRPr lang="en-US" sz="1400" b="1">
                <a:solidFill>
                  <a:schemeClr val="tx1"/>
                </a:solidFill>
                <a:latin typeface="Arial" charset="0"/>
              </a:endParaRPr>
            </a:p>
          </p:txBody>
        </p:sp>
        <p:pic>
          <p:nvPicPr>
            <p:cNvPr id="87061" name="Picture 2" descr="C:\Users\m.fattorusso\Desktop\user_group.png"/>
            <p:cNvPicPr>
              <a:picLocks noChangeAspect="1" noChangeArrowheads="1"/>
            </p:cNvPicPr>
            <p:nvPr/>
          </p:nvPicPr>
          <p:blipFill>
            <a:blip r:embed="rId3"/>
            <a:srcRect/>
            <a:stretch>
              <a:fillRect/>
            </a:stretch>
          </p:blipFill>
          <p:spPr bwMode="auto">
            <a:xfrm>
              <a:off x="1571625" y="4810125"/>
              <a:ext cx="590550" cy="590550"/>
            </a:xfrm>
            <a:prstGeom prst="rect">
              <a:avLst/>
            </a:prstGeom>
            <a:noFill/>
            <a:ln w="9525">
              <a:noFill/>
              <a:miter lim="800000"/>
              <a:headEnd/>
              <a:tailEnd/>
            </a:ln>
          </p:spPr>
        </p:pic>
        <p:pic>
          <p:nvPicPr>
            <p:cNvPr id="87062" name="Picture 2" descr="C:\Users\m.fattorusso\Desktop\user_group.png"/>
            <p:cNvPicPr>
              <a:picLocks noChangeAspect="1" noChangeArrowheads="1"/>
            </p:cNvPicPr>
            <p:nvPr/>
          </p:nvPicPr>
          <p:blipFill>
            <a:blip r:embed="rId3"/>
            <a:srcRect/>
            <a:stretch>
              <a:fillRect/>
            </a:stretch>
          </p:blipFill>
          <p:spPr bwMode="auto">
            <a:xfrm>
              <a:off x="2095500" y="4800600"/>
              <a:ext cx="590550" cy="590550"/>
            </a:xfrm>
            <a:prstGeom prst="rect">
              <a:avLst/>
            </a:prstGeom>
            <a:noFill/>
            <a:ln w="9525">
              <a:noFill/>
              <a:miter lim="800000"/>
              <a:headEnd/>
              <a:tailEnd/>
            </a:ln>
          </p:spPr>
        </p:pic>
        <p:sp>
          <p:nvSpPr>
            <p:cNvPr id="87063" name="TextBox 13"/>
            <p:cNvSpPr txBox="1">
              <a:spLocks noChangeArrowheads="1"/>
            </p:cNvSpPr>
            <p:nvPr/>
          </p:nvSpPr>
          <p:spPr bwMode="auto">
            <a:xfrm>
              <a:off x="1676400" y="5448300"/>
              <a:ext cx="862737" cy="307777"/>
            </a:xfrm>
            <a:prstGeom prst="rect">
              <a:avLst/>
            </a:prstGeom>
            <a:noFill/>
            <a:ln w="9525">
              <a:noFill/>
              <a:miter lim="800000"/>
              <a:headEnd/>
              <a:tailEnd/>
            </a:ln>
          </p:spPr>
          <p:txBody>
            <a:bodyPr wrap="none">
              <a:spAutoFit/>
            </a:bodyPr>
            <a:lstStyle/>
            <a:p>
              <a:r>
                <a:rPr lang="it-IT" i="1">
                  <a:latin typeface="Calibri" pitchFamily="34" charset="0"/>
                </a:rPr>
                <a:t>Ufficio A</a:t>
              </a:r>
              <a:endParaRPr lang="en-US" i="1">
                <a:latin typeface="Calibri" pitchFamily="34" charset="0"/>
              </a:endParaRPr>
            </a:p>
          </p:txBody>
        </p:sp>
      </p:grpSp>
      <p:grpSp>
        <p:nvGrpSpPr>
          <p:cNvPr id="87047" name="Group 26"/>
          <p:cNvGrpSpPr>
            <a:grpSpLocks/>
          </p:cNvGrpSpPr>
          <p:nvPr/>
        </p:nvGrpSpPr>
        <p:grpSpPr bwMode="auto">
          <a:xfrm>
            <a:off x="6516688" y="4868863"/>
            <a:ext cx="1514475" cy="1371600"/>
            <a:chOff x="1371600" y="4438651"/>
            <a:chExt cx="1514475" cy="1371600"/>
          </a:xfrm>
        </p:grpSpPr>
        <p:sp>
          <p:nvSpPr>
            <p:cNvPr id="20" name="Oval 27"/>
            <p:cNvSpPr/>
            <p:nvPr/>
          </p:nvSpPr>
          <p:spPr bwMode="auto">
            <a:xfrm>
              <a:off x="1371600" y="4438651"/>
              <a:ext cx="1514475" cy="1371600"/>
            </a:xfrm>
            <a:prstGeom prst="ellipse">
              <a:avLst/>
            </a:prstGeom>
            <a:ln>
              <a:headEnd type="none" w="med" len="med"/>
              <a:tailEnd type="none" w="med" len="med"/>
            </a:ln>
            <a:effectLst>
              <a:outerShdw blurRad="76200" dir="13500000" sy="23000" kx="1200000" algn="br" rotWithShape="0">
                <a:prstClr val="black">
                  <a:alpha val="20000"/>
                </a:prstClr>
              </a:outerShdw>
            </a:effectLst>
          </p:spPr>
          <p:style>
            <a:lnRef idx="1">
              <a:schemeClr val="accent6"/>
            </a:lnRef>
            <a:fillRef idx="2">
              <a:schemeClr val="accent6"/>
            </a:fillRef>
            <a:effectRef idx="1">
              <a:schemeClr val="accent6"/>
            </a:effectRef>
            <a:fontRef idx="minor">
              <a:schemeClr val="dk1"/>
            </a:fontRef>
          </p:style>
          <p:txBody>
            <a:bodyPr wrap="none" lIns="72000" tIns="72000" rIns="72000" bIns="72000" anchor="ctr"/>
            <a:lstStyle/>
            <a:p>
              <a:pPr algn="ctr" eaLnBrk="0" hangingPunct="0">
                <a:spcBef>
                  <a:spcPct val="20000"/>
                </a:spcBef>
                <a:buSzPct val="100000"/>
                <a:buFont typeface="Wingdings" pitchFamily="2" charset="2"/>
                <a:buNone/>
                <a:defRPr/>
              </a:pPr>
              <a:endParaRPr lang="en-US" sz="1400" b="1">
                <a:solidFill>
                  <a:schemeClr val="tx1"/>
                </a:solidFill>
                <a:latin typeface="Arial" charset="0"/>
              </a:endParaRPr>
            </a:p>
          </p:txBody>
        </p:sp>
        <p:pic>
          <p:nvPicPr>
            <p:cNvPr id="87057" name="Picture 2" descr="C:\Users\m.fattorusso\Desktop\user_group.png"/>
            <p:cNvPicPr>
              <a:picLocks noChangeAspect="1" noChangeArrowheads="1"/>
            </p:cNvPicPr>
            <p:nvPr/>
          </p:nvPicPr>
          <p:blipFill>
            <a:blip r:embed="rId3"/>
            <a:srcRect/>
            <a:stretch>
              <a:fillRect/>
            </a:stretch>
          </p:blipFill>
          <p:spPr bwMode="auto">
            <a:xfrm>
              <a:off x="1571625" y="4810125"/>
              <a:ext cx="590550" cy="590550"/>
            </a:xfrm>
            <a:prstGeom prst="rect">
              <a:avLst/>
            </a:prstGeom>
            <a:noFill/>
            <a:ln w="9525">
              <a:noFill/>
              <a:miter lim="800000"/>
              <a:headEnd/>
              <a:tailEnd/>
            </a:ln>
          </p:spPr>
        </p:pic>
        <p:pic>
          <p:nvPicPr>
            <p:cNvPr id="87058" name="Picture 2" descr="C:\Users\m.fattorusso\Desktop\user_group.png"/>
            <p:cNvPicPr>
              <a:picLocks noChangeAspect="1" noChangeArrowheads="1"/>
            </p:cNvPicPr>
            <p:nvPr/>
          </p:nvPicPr>
          <p:blipFill>
            <a:blip r:embed="rId3"/>
            <a:srcRect/>
            <a:stretch>
              <a:fillRect/>
            </a:stretch>
          </p:blipFill>
          <p:spPr bwMode="auto">
            <a:xfrm>
              <a:off x="2095500" y="4800600"/>
              <a:ext cx="590550" cy="590550"/>
            </a:xfrm>
            <a:prstGeom prst="rect">
              <a:avLst/>
            </a:prstGeom>
            <a:noFill/>
            <a:ln w="9525">
              <a:noFill/>
              <a:miter lim="800000"/>
              <a:headEnd/>
              <a:tailEnd/>
            </a:ln>
          </p:spPr>
        </p:pic>
        <p:sp>
          <p:nvSpPr>
            <p:cNvPr id="87059" name="TextBox 33"/>
            <p:cNvSpPr txBox="1">
              <a:spLocks noChangeArrowheads="1"/>
            </p:cNvSpPr>
            <p:nvPr/>
          </p:nvSpPr>
          <p:spPr bwMode="auto">
            <a:xfrm>
              <a:off x="1676400" y="5448300"/>
              <a:ext cx="862737" cy="307777"/>
            </a:xfrm>
            <a:prstGeom prst="rect">
              <a:avLst/>
            </a:prstGeom>
            <a:noFill/>
            <a:ln w="9525">
              <a:noFill/>
              <a:miter lim="800000"/>
              <a:headEnd/>
              <a:tailEnd/>
            </a:ln>
          </p:spPr>
          <p:txBody>
            <a:bodyPr wrap="none">
              <a:spAutoFit/>
            </a:bodyPr>
            <a:lstStyle/>
            <a:p>
              <a:r>
                <a:rPr lang="it-IT" i="1">
                  <a:latin typeface="Calibri" pitchFamily="34" charset="0"/>
                </a:rPr>
                <a:t>Ufficio B</a:t>
              </a:r>
              <a:endParaRPr lang="en-US" i="1">
                <a:latin typeface="Calibri" pitchFamily="34" charset="0"/>
              </a:endParaRPr>
            </a:p>
          </p:txBody>
        </p:sp>
      </p:grpSp>
      <p:grpSp>
        <p:nvGrpSpPr>
          <p:cNvPr id="87048" name="Group 25"/>
          <p:cNvGrpSpPr>
            <a:grpSpLocks/>
          </p:cNvGrpSpPr>
          <p:nvPr/>
        </p:nvGrpSpPr>
        <p:grpSpPr bwMode="auto">
          <a:xfrm>
            <a:off x="5940425" y="2492375"/>
            <a:ext cx="1225550" cy="1084263"/>
            <a:chOff x="1371600" y="4438651"/>
            <a:chExt cx="1514475" cy="1371600"/>
          </a:xfrm>
        </p:grpSpPr>
        <p:sp>
          <p:nvSpPr>
            <p:cNvPr id="25" name="Oval 24"/>
            <p:cNvSpPr/>
            <p:nvPr/>
          </p:nvSpPr>
          <p:spPr bwMode="auto">
            <a:xfrm>
              <a:off x="1371600" y="4438651"/>
              <a:ext cx="1514475" cy="1371600"/>
            </a:xfrm>
            <a:prstGeom prst="ellipse">
              <a:avLst/>
            </a:prstGeom>
            <a:ln>
              <a:headEnd type="none" w="med" len="med"/>
              <a:tailEnd type="none" w="med" len="med"/>
            </a:ln>
            <a:effectLst>
              <a:outerShdw blurRad="76200" dir="13500000" sy="23000" kx="1200000" algn="br" rotWithShape="0">
                <a:prstClr val="black">
                  <a:alpha val="20000"/>
                </a:prstClr>
              </a:outerShdw>
            </a:effectLst>
          </p:spPr>
          <p:style>
            <a:lnRef idx="1">
              <a:schemeClr val="accent6"/>
            </a:lnRef>
            <a:fillRef idx="2">
              <a:schemeClr val="accent6"/>
            </a:fillRef>
            <a:effectRef idx="1">
              <a:schemeClr val="accent6"/>
            </a:effectRef>
            <a:fontRef idx="minor">
              <a:schemeClr val="dk1"/>
            </a:fontRef>
          </p:style>
          <p:txBody>
            <a:bodyPr wrap="none" lIns="72000" tIns="72000" rIns="72000" bIns="72000" anchor="ctr"/>
            <a:lstStyle/>
            <a:p>
              <a:pPr algn="ctr" eaLnBrk="0" hangingPunct="0">
                <a:spcBef>
                  <a:spcPct val="20000"/>
                </a:spcBef>
                <a:buSzPct val="100000"/>
                <a:buFont typeface="Wingdings" pitchFamily="2" charset="2"/>
                <a:buNone/>
                <a:defRPr/>
              </a:pPr>
              <a:endParaRPr lang="en-US" sz="1400" b="1">
                <a:solidFill>
                  <a:schemeClr val="tx1"/>
                </a:solidFill>
                <a:latin typeface="Arial" charset="0"/>
              </a:endParaRPr>
            </a:p>
          </p:txBody>
        </p:sp>
        <p:pic>
          <p:nvPicPr>
            <p:cNvPr id="87053" name="Picture 2" descr="C:\Users\m.fattorusso\Desktop\user_group.png"/>
            <p:cNvPicPr>
              <a:picLocks noChangeAspect="1" noChangeArrowheads="1"/>
            </p:cNvPicPr>
            <p:nvPr/>
          </p:nvPicPr>
          <p:blipFill>
            <a:blip r:embed="rId3"/>
            <a:srcRect/>
            <a:stretch>
              <a:fillRect/>
            </a:stretch>
          </p:blipFill>
          <p:spPr bwMode="auto">
            <a:xfrm>
              <a:off x="1571625" y="4810125"/>
              <a:ext cx="590550" cy="590550"/>
            </a:xfrm>
            <a:prstGeom prst="rect">
              <a:avLst/>
            </a:prstGeom>
            <a:noFill/>
            <a:ln w="9525">
              <a:noFill/>
              <a:miter lim="800000"/>
              <a:headEnd/>
              <a:tailEnd/>
            </a:ln>
          </p:spPr>
        </p:pic>
        <p:pic>
          <p:nvPicPr>
            <p:cNvPr id="87054" name="Picture 2" descr="C:\Users\m.fattorusso\Desktop\user_group.png"/>
            <p:cNvPicPr>
              <a:picLocks noChangeAspect="1" noChangeArrowheads="1"/>
            </p:cNvPicPr>
            <p:nvPr/>
          </p:nvPicPr>
          <p:blipFill>
            <a:blip r:embed="rId3"/>
            <a:srcRect/>
            <a:stretch>
              <a:fillRect/>
            </a:stretch>
          </p:blipFill>
          <p:spPr bwMode="auto">
            <a:xfrm>
              <a:off x="2095500" y="4800600"/>
              <a:ext cx="590550" cy="590550"/>
            </a:xfrm>
            <a:prstGeom prst="rect">
              <a:avLst/>
            </a:prstGeom>
            <a:noFill/>
            <a:ln w="9525">
              <a:noFill/>
              <a:miter lim="800000"/>
              <a:headEnd/>
              <a:tailEnd/>
            </a:ln>
          </p:spPr>
        </p:pic>
        <p:sp>
          <p:nvSpPr>
            <p:cNvPr id="87055" name="TextBox 13"/>
            <p:cNvSpPr txBox="1">
              <a:spLocks noChangeArrowheads="1"/>
            </p:cNvSpPr>
            <p:nvPr/>
          </p:nvSpPr>
          <p:spPr bwMode="auto">
            <a:xfrm>
              <a:off x="1676400" y="5448300"/>
              <a:ext cx="862737" cy="307777"/>
            </a:xfrm>
            <a:prstGeom prst="rect">
              <a:avLst/>
            </a:prstGeom>
            <a:noFill/>
            <a:ln w="9525">
              <a:noFill/>
              <a:miter lim="800000"/>
              <a:headEnd/>
              <a:tailEnd/>
            </a:ln>
          </p:spPr>
          <p:txBody>
            <a:bodyPr wrap="none">
              <a:spAutoFit/>
            </a:bodyPr>
            <a:lstStyle/>
            <a:p>
              <a:r>
                <a:rPr lang="it-IT" i="1">
                  <a:latin typeface="Calibri" pitchFamily="34" charset="0"/>
                </a:rPr>
                <a:t>Ufficio A</a:t>
              </a:r>
              <a:endParaRPr lang="en-US" i="1">
                <a:latin typeface="Calibri" pitchFamily="34" charset="0"/>
              </a:endParaRPr>
            </a:p>
          </p:txBody>
        </p:sp>
      </p:grpSp>
      <p:grpSp>
        <p:nvGrpSpPr>
          <p:cNvPr id="87049" name="Group 36"/>
          <p:cNvGrpSpPr>
            <a:grpSpLocks/>
          </p:cNvGrpSpPr>
          <p:nvPr/>
        </p:nvGrpSpPr>
        <p:grpSpPr bwMode="auto">
          <a:xfrm>
            <a:off x="3851275" y="3933825"/>
            <a:ext cx="1728788" cy="1222375"/>
            <a:chOff x="5698773" y="3048601"/>
            <a:chExt cx="1655863" cy="1259577"/>
          </a:xfrm>
        </p:grpSpPr>
        <p:pic>
          <p:nvPicPr>
            <p:cNvPr id="87050" name="Picture 38" descr="j0432621"/>
            <p:cNvPicPr>
              <a:picLocks noChangeAspect="1" noChangeArrowheads="1"/>
            </p:cNvPicPr>
            <p:nvPr/>
          </p:nvPicPr>
          <p:blipFill>
            <a:blip r:embed="rId2"/>
            <a:srcRect/>
            <a:stretch>
              <a:fillRect/>
            </a:stretch>
          </p:blipFill>
          <p:spPr bwMode="auto">
            <a:xfrm>
              <a:off x="6167085" y="3048601"/>
              <a:ext cx="654755" cy="645561"/>
            </a:xfrm>
            <a:prstGeom prst="rect">
              <a:avLst/>
            </a:prstGeom>
            <a:noFill/>
            <a:ln w="9525">
              <a:noFill/>
              <a:miter lim="800000"/>
              <a:headEnd/>
              <a:tailEnd/>
            </a:ln>
          </p:spPr>
        </p:pic>
        <p:sp>
          <p:nvSpPr>
            <p:cNvPr id="87051" name="TextBox 9"/>
            <p:cNvSpPr txBox="1">
              <a:spLocks noChangeArrowheads="1"/>
            </p:cNvSpPr>
            <p:nvPr/>
          </p:nvSpPr>
          <p:spPr bwMode="auto">
            <a:xfrm>
              <a:off x="5698773" y="3679237"/>
              <a:ext cx="1655863" cy="628941"/>
            </a:xfrm>
            <a:prstGeom prst="rect">
              <a:avLst/>
            </a:prstGeom>
            <a:noFill/>
            <a:ln w="9525">
              <a:noFill/>
              <a:miter lim="800000"/>
              <a:headEnd/>
              <a:tailEnd/>
            </a:ln>
          </p:spPr>
          <p:txBody>
            <a:bodyPr>
              <a:spAutoFit/>
            </a:bodyPr>
            <a:lstStyle/>
            <a:p>
              <a:r>
                <a:rPr lang="it-IT" sz="1100">
                  <a:solidFill>
                    <a:srgbClr val="002060"/>
                  </a:solidFill>
                  <a:latin typeface="Trebuchet MS" pitchFamily="34" charset="0"/>
                </a:rPr>
                <a:t>Utente: Paolo Verdi</a:t>
              </a:r>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3124200" y="6356350"/>
            <a:ext cx="2895600" cy="365125"/>
          </a:xfrm>
        </p:spPr>
        <p:txBody>
          <a:bodyPr/>
          <a:lstStyle/>
          <a:p>
            <a:pPr algn="ctr">
              <a:defRPr/>
            </a:pPr>
            <a:fld id="{3550B41D-9881-4020-9A41-D63E167AD193}" type="slidenum">
              <a:rPr lang="en-US"/>
              <a:pPr algn="ctr">
                <a:defRPr/>
              </a:pPr>
              <a:t>48</a:t>
            </a:fld>
            <a:endParaRPr lang="en-US"/>
          </a:p>
        </p:txBody>
      </p:sp>
      <p:grpSp>
        <p:nvGrpSpPr>
          <p:cNvPr id="2" name="Gruppo 55"/>
          <p:cNvGrpSpPr>
            <a:grpSpLocks/>
          </p:cNvGrpSpPr>
          <p:nvPr/>
        </p:nvGrpSpPr>
        <p:grpSpPr bwMode="auto">
          <a:xfrm>
            <a:off x="401638" y="3033713"/>
            <a:ext cx="1409700" cy="1173162"/>
            <a:chOff x="401918" y="3034313"/>
            <a:chExt cx="1409424" cy="1172480"/>
          </a:xfrm>
        </p:grpSpPr>
        <p:pic>
          <p:nvPicPr>
            <p:cNvPr id="88117" name="Picture 38" descr="j0432621"/>
            <p:cNvPicPr>
              <a:picLocks noChangeAspect="1" noChangeArrowheads="1"/>
            </p:cNvPicPr>
            <p:nvPr/>
          </p:nvPicPr>
          <p:blipFill>
            <a:blip r:embed="rId2"/>
            <a:srcRect/>
            <a:stretch>
              <a:fillRect/>
            </a:stretch>
          </p:blipFill>
          <p:spPr bwMode="auto">
            <a:xfrm>
              <a:off x="760364" y="3034313"/>
              <a:ext cx="654755" cy="645561"/>
            </a:xfrm>
            <a:prstGeom prst="rect">
              <a:avLst/>
            </a:prstGeom>
            <a:noFill/>
            <a:ln w="9525">
              <a:noFill/>
              <a:miter lim="800000"/>
              <a:headEnd/>
              <a:tailEnd/>
            </a:ln>
          </p:spPr>
        </p:pic>
        <p:sp>
          <p:nvSpPr>
            <p:cNvPr id="88118" name="TextBox 31"/>
            <p:cNvSpPr txBox="1">
              <a:spLocks noChangeArrowheads="1"/>
            </p:cNvSpPr>
            <p:nvPr/>
          </p:nvSpPr>
          <p:spPr bwMode="auto">
            <a:xfrm>
              <a:off x="401918" y="3745128"/>
              <a:ext cx="1409424" cy="461665"/>
            </a:xfrm>
            <a:prstGeom prst="rect">
              <a:avLst/>
            </a:prstGeom>
            <a:noFill/>
            <a:ln w="9525">
              <a:noFill/>
              <a:miter lim="800000"/>
              <a:headEnd/>
              <a:tailEnd/>
            </a:ln>
          </p:spPr>
          <p:txBody>
            <a:bodyPr wrap="none">
              <a:spAutoFit/>
            </a:bodyPr>
            <a:lstStyle/>
            <a:p>
              <a:pPr algn="ctr"/>
              <a:r>
                <a:rPr lang="it-IT" sz="1200" i="1">
                  <a:latin typeface="Calibri" pitchFamily="34" charset="0"/>
                </a:rPr>
                <a:t>Utente: Mario Rossi</a:t>
              </a:r>
            </a:p>
            <a:p>
              <a:pPr algn="ctr"/>
              <a:r>
                <a:rPr lang="it-IT" sz="1200" i="1">
                  <a:latin typeface="Calibri" pitchFamily="34" charset="0"/>
                </a:rPr>
                <a:t>Ufficio: A</a:t>
              </a:r>
              <a:endParaRPr lang="en-US" sz="1200" i="1">
                <a:latin typeface="Calibri" pitchFamily="34" charset="0"/>
              </a:endParaRPr>
            </a:p>
          </p:txBody>
        </p:sp>
      </p:grpSp>
      <p:grpSp>
        <p:nvGrpSpPr>
          <p:cNvPr id="4" name="Gruppo 54"/>
          <p:cNvGrpSpPr>
            <a:grpSpLocks/>
          </p:cNvGrpSpPr>
          <p:nvPr/>
        </p:nvGrpSpPr>
        <p:grpSpPr bwMode="auto">
          <a:xfrm>
            <a:off x="1057275" y="2466975"/>
            <a:ext cx="935038" cy="1228725"/>
            <a:chOff x="1057274" y="2466976"/>
            <a:chExt cx="935806" cy="1228723"/>
          </a:xfrm>
        </p:grpSpPr>
        <p:pic>
          <p:nvPicPr>
            <p:cNvPr id="88112" name="Picture 2" descr="C:\Users\m.fattorusso\Desktop\Personale\Icons\document2.png"/>
            <p:cNvPicPr>
              <a:picLocks noChangeAspect="1" noChangeArrowheads="1"/>
            </p:cNvPicPr>
            <p:nvPr/>
          </p:nvPicPr>
          <p:blipFill>
            <a:blip r:embed="rId3"/>
            <a:srcRect/>
            <a:stretch>
              <a:fillRect/>
            </a:stretch>
          </p:blipFill>
          <p:spPr bwMode="auto">
            <a:xfrm>
              <a:off x="1549445" y="2967965"/>
              <a:ext cx="318655" cy="318655"/>
            </a:xfrm>
            <a:prstGeom prst="rect">
              <a:avLst/>
            </a:prstGeom>
            <a:noFill/>
            <a:ln w="9525">
              <a:noFill/>
              <a:miter lim="800000"/>
              <a:headEnd/>
              <a:tailEnd/>
            </a:ln>
          </p:spPr>
        </p:pic>
        <p:pic>
          <p:nvPicPr>
            <p:cNvPr id="88113" name="Picture 6" descr="D:\Documents and Settings\valentina.di.gennaro\My Documents\ICONE\xsane.png"/>
            <p:cNvPicPr>
              <a:picLocks noChangeAspect="1" noChangeArrowheads="1"/>
            </p:cNvPicPr>
            <p:nvPr/>
          </p:nvPicPr>
          <p:blipFill>
            <a:blip r:embed="rId4">
              <a:lum bright="-20000"/>
              <a:grayscl/>
            </a:blip>
            <a:srcRect/>
            <a:stretch>
              <a:fillRect/>
            </a:stretch>
          </p:blipFill>
          <p:spPr bwMode="auto">
            <a:xfrm>
              <a:off x="1057274" y="2466976"/>
              <a:ext cx="646421" cy="727112"/>
            </a:xfrm>
            <a:prstGeom prst="rect">
              <a:avLst/>
            </a:prstGeom>
            <a:noFill/>
            <a:ln w="9525">
              <a:noFill/>
              <a:miter lim="800000"/>
              <a:headEnd/>
              <a:tailEnd/>
            </a:ln>
          </p:spPr>
        </p:pic>
        <p:sp>
          <p:nvSpPr>
            <p:cNvPr id="46" name="Down Arrow 45"/>
            <p:cNvSpPr/>
            <p:nvPr/>
          </p:nvSpPr>
          <p:spPr bwMode="auto">
            <a:xfrm rot="16200000">
              <a:off x="1567379"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grpSp>
        <p:nvGrpSpPr>
          <p:cNvPr id="5" name="Gruppo 56"/>
          <p:cNvGrpSpPr>
            <a:grpSpLocks/>
          </p:cNvGrpSpPr>
          <p:nvPr/>
        </p:nvGrpSpPr>
        <p:grpSpPr bwMode="auto">
          <a:xfrm>
            <a:off x="2057400" y="3071813"/>
            <a:ext cx="1082675" cy="1390650"/>
            <a:chOff x="2057400" y="3071308"/>
            <a:chExt cx="1082989" cy="1390857"/>
          </a:xfrm>
        </p:grpSpPr>
        <p:pic>
          <p:nvPicPr>
            <p:cNvPr id="88109" name="Picture 9" descr="C:\Users\salvatore.scelzo\Lavoro\Documentazione\Icone\PNG\Folder.png"/>
            <p:cNvPicPr>
              <a:picLocks noChangeAspect="1" noChangeArrowheads="1"/>
            </p:cNvPicPr>
            <p:nvPr/>
          </p:nvPicPr>
          <p:blipFill>
            <a:blip r:embed="rId5"/>
            <a:srcRect/>
            <a:stretch>
              <a:fillRect/>
            </a:stretch>
          </p:blipFill>
          <p:spPr bwMode="auto">
            <a:xfrm>
              <a:off x="2157602" y="3090151"/>
              <a:ext cx="874570" cy="850901"/>
            </a:xfrm>
            <a:prstGeom prst="rect">
              <a:avLst/>
            </a:prstGeom>
            <a:noFill/>
            <a:ln w="9525">
              <a:noFill/>
              <a:miter lim="800000"/>
              <a:headEnd/>
              <a:tailEnd/>
            </a:ln>
          </p:spPr>
        </p:pic>
        <p:pic>
          <p:nvPicPr>
            <p:cNvPr id="88110" name="Picture 11" descr="C:\Users\salvatore.scelzo\Lavoro\Documentazione\Icone\application_pdf.png"/>
            <p:cNvPicPr>
              <a:picLocks noChangeAspect="1" noChangeArrowheads="1"/>
            </p:cNvPicPr>
            <p:nvPr/>
          </p:nvPicPr>
          <p:blipFill>
            <a:blip r:embed="rId6"/>
            <a:srcRect/>
            <a:stretch>
              <a:fillRect/>
            </a:stretch>
          </p:blipFill>
          <p:spPr bwMode="auto">
            <a:xfrm>
              <a:off x="2456264" y="3071308"/>
              <a:ext cx="502024" cy="487485"/>
            </a:xfrm>
            <a:prstGeom prst="rect">
              <a:avLst/>
            </a:prstGeom>
            <a:noFill/>
            <a:ln w="9525">
              <a:noFill/>
              <a:miter lim="800000"/>
              <a:headEnd/>
              <a:tailEnd/>
            </a:ln>
          </p:spPr>
        </p:pic>
        <p:sp>
          <p:nvSpPr>
            <p:cNvPr id="88111" name="TextBox 46"/>
            <p:cNvSpPr txBox="1">
              <a:spLocks noChangeArrowheads="1"/>
            </p:cNvSpPr>
            <p:nvPr/>
          </p:nvSpPr>
          <p:spPr bwMode="auto">
            <a:xfrm>
              <a:off x="2057400" y="4000500"/>
              <a:ext cx="1082989" cy="461665"/>
            </a:xfrm>
            <a:prstGeom prst="rect">
              <a:avLst/>
            </a:prstGeom>
            <a:noFill/>
            <a:ln w="9525">
              <a:noFill/>
              <a:miter lim="800000"/>
              <a:headEnd/>
              <a:tailEnd/>
            </a:ln>
          </p:spPr>
          <p:txBody>
            <a:bodyPr wrap="none">
              <a:spAutoFit/>
            </a:bodyPr>
            <a:lstStyle/>
            <a:p>
              <a:r>
                <a:rPr lang="it-IT" sz="1200" i="1">
                  <a:latin typeface="Calibri" pitchFamily="34" charset="0"/>
                </a:rPr>
                <a:t>Acquisizione e</a:t>
              </a:r>
            </a:p>
            <a:p>
              <a:r>
                <a:rPr lang="it-IT" sz="1200" i="1">
                  <a:latin typeface="Calibri" pitchFamily="34" charset="0"/>
                </a:rPr>
                <a:t>Classificazione</a:t>
              </a:r>
              <a:endParaRPr lang="en-US" sz="1200" i="1">
                <a:latin typeface="Calibri" pitchFamily="34" charset="0"/>
              </a:endParaRPr>
            </a:p>
          </p:txBody>
        </p:sp>
      </p:grpSp>
      <p:grpSp>
        <p:nvGrpSpPr>
          <p:cNvPr id="6" name="Gruppo 57"/>
          <p:cNvGrpSpPr>
            <a:grpSpLocks/>
          </p:cNvGrpSpPr>
          <p:nvPr/>
        </p:nvGrpSpPr>
        <p:grpSpPr bwMode="auto">
          <a:xfrm>
            <a:off x="3181350" y="3146425"/>
            <a:ext cx="1841500" cy="1316038"/>
            <a:chOff x="3181292" y="3145756"/>
            <a:chExt cx="1841891" cy="1316409"/>
          </a:xfrm>
        </p:grpSpPr>
        <p:pic>
          <p:nvPicPr>
            <p:cNvPr id="88102" name="Picture 3" descr="C:\Users\m.fattorusso\Desktop\Personale\Icons\signature-icon.png"/>
            <p:cNvPicPr>
              <a:picLocks noChangeAspect="1" noChangeArrowheads="1"/>
            </p:cNvPicPr>
            <p:nvPr/>
          </p:nvPicPr>
          <p:blipFill>
            <a:blip r:embed="rId7"/>
            <a:srcRect t="22870" b="17670"/>
            <a:stretch>
              <a:fillRect/>
            </a:stretch>
          </p:blipFill>
          <p:spPr bwMode="auto">
            <a:xfrm>
              <a:off x="3693358" y="3145756"/>
              <a:ext cx="1329825" cy="790733"/>
            </a:xfrm>
            <a:prstGeom prst="rect">
              <a:avLst/>
            </a:prstGeom>
            <a:noFill/>
            <a:ln w="9525">
              <a:noFill/>
              <a:miter lim="800000"/>
              <a:headEnd/>
              <a:tailEnd/>
            </a:ln>
          </p:spPr>
        </p:pic>
        <p:pic>
          <p:nvPicPr>
            <p:cNvPr id="22" name="Picture 5" descr="C:\Users\salvatore.scelzo\Lavoro\Documentazione\Icone\PNG\application_x_sharedlib.png"/>
            <p:cNvPicPr>
              <a:picLocks noChangeAspect="1" noChangeArrowheads="1"/>
            </p:cNvPicPr>
            <p:nvPr/>
          </p:nvPicPr>
          <p:blipFill>
            <a:blip r:embed="rId8"/>
            <a:srcRect/>
            <a:stretch>
              <a:fillRect/>
            </a:stretch>
          </p:blipFill>
          <p:spPr bwMode="auto">
            <a:xfrm>
              <a:off x="3845008" y="3183867"/>
              <a:ext cx="562094" cy="5478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4" descr="C:\Users\m.fattorusso\Desktop\Personale\Icons\adobe-lq.png"/>
            <p:cNvPicPr>
              <a:picLocks noChangeAspect="1" noChangeArrowheads="1"/>
            </p:cNvPicPr>
            <p:nvPr/>
          </p:nvPicPr>
          <p:blipFill>
            <a:blip r:embed="rId9"/>
            <a:srcRect/>
            <a:stretch>
              <a:fillRect/>
            </a:stretch>
          </p:blipFill>
          <p:spPr bwMode="auto">
            <a:xfrm>
              <a:off x="3845008" y="3183867"/>
              <a:ext cx="381081" cy="362052"/>
            </a:xfrm>
            <a:prstGeom prst="rect">
              <a:avLst/>
            </a:prstGeom>
            <a:noFill/>
            <a:effectLst>
              <a:outerShdw blurRad="50800" dist="38100" dir="2700000" algn="tl" rotWithShape="0">
                <a:prstClr val="black">
                  <a:alpha val="40000"/>
                </a:prstClr>
              </a:outerShdw>
            </a:effectLst>
          </p:spPr>
        </p:pic>
        <p:sp>
          <p:nvSpPr>
            <p:cNvPr id="44" name="Down Arrow 43"/>
            <p:cNvSpPr/>
            <p:nvPr/>
          </p:nvSpPr>
          <p:spPr bwMode="auto">
            <a:xfrm rot="16200000">
              <a:off x="3253674"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8108" name="TextBox 47"/>
            <p:cNvSpPr txBox="1">
              <a:spLocks noChangeArrowheads="1"/>
            </p:cNvSpPr>
            <p:nvPr/>
          </p:nvSpPr>
          <p:spPr bwMode="auto">
            <a:xfrm>
              <a:off x="4057650" y="4000500"/>
              <a:ext cx="665054" cy="461665"/>
            </a:xfrm>
            <a:prstGeom prst="rect">
              <a:avLst/>
            </a:prstGeom>
            <a:noFill/>
            <a:ln w="9525">
              <a:noFill/>
              <a:miter lim="800000"/>
              <a:headEnd/>
              <a:tailEnd/>
            </a:ln>
          </p:spPr>
          <p:txBody>
            <a:bodyPr wrap="none">
              <a:spAutoFit/>
            </a:bodyPr>
            <a:lstStyle/>
            <a:p>
              <a:r>
                <a:rPr lang="it-IT" sz="1200" i="1">
                  <a:latin typeface="Calibri" pitchFamily="34" charset="0"/>
                </a:rPr>
                <a:t>Firma </a:t>
              </a:r>
            </a:p>
            <a:p>
              <a:r>
                <a:rPr lang="it-IT" sz="1200" i="1">
                  <a:latin typeface="Calibri" pitchFamily="34" charset="0"/>
                </a:rPr>
                <a:t>Digitale</a:t>
              </a:r>
              <a:endParaRPr lang="en-US" sz="1200" i="1">
                <a:latin typeface="Calibri" pitchFamily="34" charset="0"/>
              </a:endParaRPr>
            </a:p>
          </p:txBody>
        </p:sp>
      </p:grpSp>
      <p:grpSp>
        <p:nvGrpSpPr>
          <p:cNvPr id="7" name="Gruppo 58"/>
          <p:cNvGrpSpPr>
            <a:grpSpLocks/>
          </p:cNvGrpSpPr>
          <p:nvPr/>
        </p:nvGrpSpPr>
        <p:grpSpPr bwMode="auto">
          <a:xfrm>
            <a:off x="5105400" y="3081338"/>
            <a:ext cx="1692275" cy="1303337"/>
            <a:chOff x="5105095" y="3081954"/>
            <a:chExt cx="1693314" cy="1303267"/>
          </a:xfrm>
        </p:grpSpPr>
        <p:pic>
          <p:nvPicPr>
            <p:cNvPr id="88096" name="Picture 4" descr="D:\Documents and Settings\valentina.di.gennaro\My Documents\ICONE\mail.jpg"/>
            <p:cNvPicPr>
              <a:picLocks noChangeAspect="1" noChangeArrowheads="1"/>
            </p:cNvPicPr>
            <p:nvPr/>
          </p:nvPicPr>
          <p:blipFill>
            <a:blip r:embed="rId10"/>
            <a:srcRect/>
            <a:stretch>
              <a:fillRect/>
            </a:stretch>
          </p:blipFill>
          <p:spPr bwMode="auto">
            <a:xfrm>
              <a:off x="5618679" y="3081954"/>
              <a:ext cx="1143008" cy="729160"/>
            </a:xfrm>
            <a:prstGeom prst="rect">
              <a:avLst/>
            </a:prstGeom>
            <a:noFill/>
            <a:ln w="9525">
              <a:noFill/>
              <a:miter lim="800000"/>
              <a:headEnd/>
              <a:tailEnd/>
            </a:ln>
          </p:spPr>
        </p:pic>
        <p:pic>
          <p:nvPicPr>
            <p:cNvPr id="88097" name="Picture 5" descr="D:\Documents and Settings\valentina.di.gennaro\My Documents\ICONE\Mail.png"/>
            <p:cNvPicPr>
              <a:picLocks noChangeAspect="1" noChangeArrowheads="1"/>
            </p:cNvPicPr>
            <p:nvPr/>
          </p:nvPicPr>
          <p:blipFill>
            <a:blip r:embed="rId11"/>
            <a:srcRect/>
            <a:stretch>
              <a:fillRect/>
            </a:stretch>
          </p:blipFill>
          <p:spPr bwMode="auto">
            <a:xfrm>
              <a:off x="6118745" y="3367706"/>
              <a:ext cx="647696" cy="647696"/>
            </a:xfrm>
            <a:prstGeom prst="rect">
              <a:avLst/>
            </a:prstGeom>
            <a:noFill/>
            <a:ln w="9525">
              <a:noFill/>
              <a:miter lim="800000"/>
              <a:headEnd/>
              <a:tailEnd/>
            </a:ln>
          </p:spPr>
        </p:pic>
        <p:sp>
          <p:nvSpPr>
            <p:cNvPr id="43" name="Down Arrow 42"/>
            <p:cNvSpPr/>
            <p:nvPr/>
          </p:nvSpPr>
          <p:spPr bwMode="auto">
            <a:xfrm rot="16200000">
              <a:off x="5177477"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8101" name="TextBox 48"/>
            <p:cNvSpPr txBox="1">
              <a:spLocks noChangeArrowheads="1"/>
            </p:cNvSpPr>
            <p:nvPr/>
          </p:nvSpPr>
          <p:spPr bwMode="auto">
            <a:xfrm>
              <a:off x="5793454" y="4108222"/>
              <a:ext cx="1004955" cy="276999"/>
            </a:xfrm>
            <a:prstGeom prst="rect">
              <a:avLst/>
            </a:prstGeom>
            <a:noFill/>
            <a:ln w="9525">
              <a:noFill/>
              <a:miter lim="800000"/>
              <a:headEnd/>
              <a:tailEnd/>
            </a:ln>
          </p:spPr>
          <p:txBody>
            <a:bodyPr wrap="none">
              <a:spAutoFit/>
            </a:bodyPr>
            <a:lstStyle/>
            <a:p>
              <a:r>
                <a:rPr lang="it-IT" sz="1200" i="1">
                  <a:latin typeface="Calibri" pitchFamily="34" charset="0"/>
                </a:rPr>
                <a:t>Invio Notifica</a:t>
              </a:r>
              <a:endParaRPr lang="en-US" sz="1200" i="1">
                <a:latin typeface="Calibri" pitchFamily="34" charset="0"/>
              </a:endParaRPr>
            </a:p>
          </p:txBody>
        </p:sp>
      </p:grpSp>
      <p:sp>
        <p:nvSpPr>
          <p:cNvPr id="52" name="Down Arrow 51"/>
          <p:cNvSpPr/>
          <p:nvPr/>
        </p:nvSpPr>
        <p:spPr bwMode="auto">
          <a:xfrm rot="19062045">
            <a:off x="608974" y="2482886"/>
            <a:ext cx="353320" cy="498083"/>
          </a:xfrm>
          <a:prstGeom prst="downArrow">
            <a:avLst>
              <a:gd name="adj1" fmla="val 73704"/>
              <a:gd name="adj2" fmla="val 67778"/>
            </a:avLst>
          </a:prstGeom>
          <a:solidFill>
            <a:schemeClr val="accent3">
              <a:lumMod val="65000"/>
            </a:schemeClr>
          </a:soli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8" name="Gruppo 53"/>
          <p:cNvGrpSpPr>
            <a:grpSpLocks/>
          </p:cNvGrpSpPr>
          <p:nvPr/>
        </p:nvGrpSpPr>
        <p:grpSpPr bwMode="auto">
          <a:xfrm>
            <a:off x="219075" y="1924050"/>
            <a:ext cx="1157288" cy="546100"/>
            <a:chOff x="219076" y="1924493"/>
            <a:chExt cx="1156703" cy="546247"/>
          </a:xfrm>
        </p:grpSpPr>
        <p:pic>
          <p:nvPicPr>
            <p:cNvPr id="88094" name="Picture 2" descr="C:\Users\m.fattorusso\Desktop\Personale\Icons\txt.png"/>
            <p:cNvPicPr>
              <a:picLocks noChangeAspect="1" noChangeArrowheads="1"/>
            </p:cNvPicPr>
            <p:nvPr/>
          </p:nvPicPr>
          <p:blipFill>
            <a:blip r:embed="rId12">
              <a:lum bright="-30000"/>
              <a:grayscl/>
            </a:blip>
            <a:srcRect/>
            <a:stretch>
              <a:fillRect/>
            </a:stretch>
          </p:blipFill>
          <p:spPr bwMode="auto">
            <a:xfrm>
              <a:off x="219076" y="1924493"/>
              <a:ext cx="546247" cy="546247"/>
            </a:xfrm>
            <a:prstGeom prst="rect">
              <a:avLst/>
            </a:prstGeom>
            <a:noFill/>
            <a:ln w="9525">
              <a:noFill/>
              <a:miter lim="800000"/>
              <a:headEnd/>
              <a:tailEnd/>
            </a:ln>
          </p:spPr>
        </p:pic>
        <p:sp>
          <p:nvSpPr>
            <p:cNvPr id="88095" name="TextBox 36"/>
            <p:cNvSpPr txBox="1">
              <a:spLocks noChangeArrowheads="1"/>
            </p:cNvSpPr>
            <p:nvPr/>
          </p:nvSpPr>
          <p:spPr bwMode="auto">
            <a:xfrm>
              <a:off x="653337" y="1990200"/>
              <a:ext cx="722442" cy="461665"/>
            </a:xfrm>
            <a:prstGeom prst="rect">
              <a:avLst/>
            </a:prstGeom>
            <a:noFill/>
            <a:ln w="9525">
              <a:noFill/>
              <a:miter lim="800000"/>
              <a:headEnd/>
              <a:tailEnd/>
            </a:ln>
          </p:spPr>
          <p:txBody>
            <a:bodyPr wrap="none">
              <a:spAutoFit/>
            </a:bodyPr>
            <a:lstStyle/>
            <a:p>
              <a:pPr algn="ctr"/>
              <a:r>
                <a:rPr lang="it-IT" sz="1200" i="1">
                  <a:latin typeface="Calibri" pitchFamily="34" charset="0"/>
                </a:rPr>
                <a:t>Atto </a:t>
              </a:r>
            </a:p>
            <a:p>
              <a:pPr algn="ctr"/>
              <a:r>
                <a:rPr lang="it-IT" sz="1200" i="1">
                  <a:latin typeface="Calibri" pitchFamily="34" charset="0"/>
                </a:rPr>
                <a:t>cartaceo</a:t>
              </a:r>
              <a:endParaRPr lang="en-US" sz="1200" i="1">
                <a:latin typeface="Calibri" pitchFamily="34" charset="0"/>
              </a:endParaRPr>
            </a:p>
          </p:txBody>
        </p:sp>
      </p:grpSp>
      <p:sp>
        <p:nvSpPr>
          <p:cNvPr id="88075" name="TextBox 38"/>
          <p:cNvSpPr txBox="1">
            <a:spLocks noChangeArrowheads="1"/>
          </p:cNvSpPr>
          <p:nvPr/>
        </p:nvSpPr>
        <p:spPr bwMode="auto">
          <a:xfrm>
            <a:off x="201613" y="4854575"/>
            <a:ext cx="6507162" cy="830263"/>
          </a:xfrm>
          <a:prstGeom prst="rect">
            <a:avLst/>
          </a:prstGeom>
          <a:noFill/>
          <a:ln w="9525">
            <a:noFill/>
            <a:miter lim="800000"/>
            <a:headEnd/>
            <a:tailEnd/>
          </a:ln>
        </p:spPr>
        <p:txBody>
          <a:bodyPr>
            <a:spAutoFit/>
          </a:bodyPr>
          <a:lstStyle/>
          <a:p>
            <a:r>
              <a:rPr lang="it-IT" sz="1600">
                <a:latin typeface="Calibri" pitchFamily="34" charset="0"/>
              </a:rPr>
              <a:t>L’intero flusso d’invio notifica per via telematica è condotto dal solo utente Mario Rossi per l’ufficio A: dall’acquisizione del documento, sino al monitoraggio dell’esito dell’invio della notifica</a:t>
            </a:r>
            <a:r>
              <a:rPr lang="it-IT" sz="1600">
                <a:solidFill>
                  <a:srgbClr val="002060"/>
                </a:solidFill>
                <a:latin typeface="Trebuchet MS" pitchFamily="34" charset="0"/>
              </a:rPr>
              <a:t>.</a:t>
            </a:r>
          </a:p>
        </p:txBody>
      </p:sp>
      <p:grpSp>
        <p:nvGrpSpPr>
          <p:cNvPr id="9" name="Gruppo 59"/>
          <p:cNvGrpSpPr>
            <a:grpSpLocks/>
          </p:cNvGrpSpPr>
          <p:nvPr/>
        </p:nvGrpSpPr>
        <p:grpSpPr bwMode="auto">
          <a:xfrm>
            <a:off x="6888163" y="2967038"/>
            <a:ext cx="1946275" cy="1416050"/>
            <a:chOff x="6888372" y="2967075"/>
            <a:chExt cx="1945850" cy="1415267"/>
          </a:xfrm>
        </p:grpSpPr>
        <p:sp>
          <p:nvSpPr>
            <p:cNvPr id="42" name="Down Arrow 41"/>
            <p:cNvSpPr/>
            <p:nvPr/>
          </p:nvSpPr>
          <p:spPr bwMode="auto">
            <a:xfrm rot="16200000">
              <a:off x="6960754"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8090" name="TextBox 39"/>
            <p:cNvSpPr txBox="1">
              <a:spLocks noChangeArrowheads="1"/>
            </p:cNvSpPr>
            <p:nvPr/>
          </p:nvSpPr>
          <p:spPr bwMode="auto">
            <a:xfrm>
              <a:off x="7543099" y="4105343"/>
              <a:ext cx="1291123" cy="276999"/>
            </a:xfrm>
            <a:prstGeom prst="rect">
              <a:avLst/>
            </a:prstGeom>
            <a:noFill/>
            <a:ln w="9525">
              <a:noFill/>
              <a:miter lim="800000"/>
              <a:headEnd/>
              <a:tailEnd/>
            </a:ln>
          </p:spPr>
          <p:txBody>
            <a:bodyPr wrap="none">
              <a:spAutoFit/>
            </a:bodyPr>
            <a:lstStyle/>
            <a:p>
              <a:r>
                <a:rPr lang="it-IT" sz="1200" i="1">
                  <a:latin typeface="Calibri" pitchFamily="34" charset="0"/>
                </a:rPr>
                <a:t>Registro Notifiche</a:t>
              </a:r>
              <a:endParaRPr lang="en-US" sz="1200" i="1">
                <a:latin typeface="Calibri" pitchFamily="34" charset="0"/>
              </a:endParaRPr>
            </a:p>
          </p:txBody>
        </p:sp>
        <p:pic>
          <p:nvPicPr>
            <p:cNvPr id="88091" name="Picture 2" descr="C:\Users\m.fattorusso\Desktop\book3.png"/>
            <p:cNvPicPr>
              <a:picLocks noChangeAspect="1" noChangeArrowheads="1"/>
            </p:cNvPicPr>
            <p:nvPr/>
          </p:nvPicPr>
          <p:blipFill>
            <a:blip r:embed="rId13"/>
            <a:srcRect/>
            <a:stretch>
              <a:fillRect/>
            </a:stretch>
          </p:blipFill>
          <p:spPr bwMode="auto">
            <a:xfrm>
              <a:off x="7571563" y="2967075"/>
              <a:ext cx="1126460" cy="1126460"/>
            </a:xfrm>
            <a:prstGeom prst="rect">
              <a:avLst/>
            </a:prstGeom>
            <a:noFill/>
            <a:ln w="9525">
              <a:noFill/>
              <a:miter lim="800000"/>
              <a:headEnd/>
              <a:tailEnd/>
            </a:ln>
          </p:spPr>
        </p:pic>
        <p:pic>
          <p:nvPicPr>
            <p:cNvPr id="88092" name="Picture 7" descr="C:\Users\m.fattorusso\Desktop\table-48.png"/>
            <p:cNvPicPr>
              <a:picLocks noChangeAspect="1" noChangeArrowheads="1"/>
            </p:cNvPicPr>
            <p:nvPr/>
          </p:nvPicPr>
          <p:blipFill>
            <a:blip r:embed="rId14"/>
            <a:srcRect/>
            <a:stretch>
              <a:fillRect/>
            </a:stretch>
          </p:blipFill>
          <p:spPr bwMode="auto">
            <a:xfrm>
              <a:off x="7958064" y="3145465"/>
              <a:ext cx="624183" cy="437707"/>
            </a:xfrm>
            <a:prstGeom prst="rect">
              <a:avLst/>
            </a:prstGeom>
            <a:noFill/>
            <a:ln w="9525">
              <a:noFill/>
              <a:miter lim="800000"/>
              <a:headEnd/>
              <a:tailEnd/>
            </a:ln>
          </p:spPr>
        </p:pic>
        <p:pic>
          <p:nvPicPr>
            <p:cNvPr id="88093" name="Picture 5" descr="C:\Users\m.fattorusso\Desktop\search.png"/>
            <p:cNvPicPr>
              <a:picLocks noChangeAspect="1" noChangeArrowheads="1"/>
            </p:cNvPicPr>
            <p:nvPr/>
          </p:nvPicPr>
          <p:blipFill>
            <a:blip r:embed="rId15"/>
            <a:srcRect/>
            <a:stretch>
              <a:fillRect/>
            </a:stretch>
          </p:blipFill>
          <p:spPr bwMode="auto">
            <a:xfrm>
              <a:off x="8282763" y="3375839"/>
              <a:ext cx="430618" cy="430618"/>
            </a:xfrm>
            <a:prstGeom prst="rect">
              <a:avLst/>
            </a:prstGeom>
            <a:noFill/>
            <a:ln w="9525">
              <a:noFill/>
              <a:miter lim="800000"/>
              <a:headEnd/>
              <a:tailEnd/>
            </a:ln>
          </p:spPr>
        </p:pic>
      </p:grpSp>
      <p:grpSp>
        <p:nvGrpSpPr>
          <p:cNvPr id="10" name="Gruppo 60"/>
          <p:cNvGrpSpPr>
            <a:grpSpLocks/>
          </p:cNvGrpSpPr>
          <p:nvPr/>
        </p:nvGrpSpPr>
        <p:grpSpPr bwMode="auto">
          <a:xfrm>
            <a:off x="7640638" y="4495800"/>
            <a:ext cx="1169987" cy="1909763"/>
            <a:chOff x="7639900" y="4496285"/>
            <a:chExt cx="1170513" cy="1909121"/>
          </a:xfrm>
        </p:grpSpPr>
        <p:grpSp>
          <p:nvGrpSpPr>
            <p:cNvPr id="88079" name="Group 44"/>
            <p:cNvGrpSpPr>
              <a:grpSpLocks/>
            </p:cNvGrpSpPr>
            <p:nvPr/>
          </p:nvGrpSpPr>
          <p:grpSpPr bwMode="auto">
            <a:xfrm>
              <a:off x="7639900" y="4886301"/>
              <a:ext cx="1170513" cy="1519105"/>
              <a:chOff x="7366727" y="2866116"/>
              <a:chExt cx="1170513" cy="1519105"/>
            </a:xfrm>
          </p:grpSpPr>
          <p:sp>
            <p:nvSpPr>
              <p:cNvPr id="88083" name="TextBox 49"/>
              <p:cNvSpPr txBox="1">
                <a:spLocks noChangeArrowheads="1"/>
              </p:cNvSpPr>
              <p:nvPr/>
            </p:nvSpPr>
            <p:spPr bwMode="auto">
              <a:xfrm>
                <a:off x="7498429" y="4108222"/>
                <a:ext cx="1038811" cy="276999"/>
              </a:xfrm>
              <a:prstGeom prst="rect">
                <a:avLst/>
              </a:prstGeom>
              <a:noFill/>
              <a:ln w="9525">
                <a:noFill/>
                <a:miter lim="800000"/>
                <a:headEnd/>
                <a:tailEnd/>
              </a:ln>
            </p:spPr>
            <p:txBody>
              <a:bodyPr wrap="none">
                <a:spAutoFit/>
              </a:bodyPr>
              <a:lstStyle/>
              <a:p>
                <a:r>
                  <a:rPr lang="it-IT" sz="1200" i="1">
                    <a:latin typeface="Calibri" pitchFamily="34" charset="0"/>
                  </a:rPr>
                  <a:t>Monitoraggio</a:t>
                </a:r>
                <a:endParaRPr lang="en-US" sz="1200" i="1">
                  <a:latin typeface="Calibri" pitchFamily="34" charset="0"/>
                </a:endParaRPr>
              </a:p>
            </p:txBody>
          </p:sp>
          <p:grpSp>
            <p:nvGrpSpPr>
              <p:cNvPr id="88084" name="Group 40"/>
              <p:cNvGrpSpPr>
                <a:grpSpLocks/>
              </p:cNvGrpSpPr>
              <p:nvPr/>
            </p:nvGrpSpPr>
            <p:grpSpPr bwMode="auto">
              <a:xfrm>
                <a:off x="7366727" y="2866116"/>
                <a:ext cx="1071562" cy="1071563"/>
                <a:chOff x="7366727" y="2866116"/>
                <a:chExt cx="1071562" cy="1071563"/>
              </a:xfrm>
            </p:grpSpPr>
            <p:pic>
              <p:nvPicPr>
                <p:cNvPr id="88085" name="Picture 2" descr="D:\Documents and Settings\valentina.di.gennaro\My Documents\ICONE\Computer1.png"/>
                <p:cNvPicPr>
                  <a:picLocks noChangeAspect="1" noChangeArrowheads="1"/>
                </p:cNvPicPr>
                <p:nvPr/>
              </p:nvPicPr>
              <p:blipFill>
                <a:blip r:embed="rId16"/>
                <a:srcRect/>
                <a:stretch>
                  <a:fillRect/>
                </a:stretch>
              </p:blipFill>
              <p:spPr bwMode="auto">
                <a:xfrm>
                  <a:off x="7366727" y="2866116"/>
                  <a:ext cx="1071562" cy="1071563"/>
                </a:xfrm>
                <a:prstGeom prst="rect">
                  <a:avLst/>
                </a:prstGeom>
                <a:noFill/>
                <a:ln w="9525">
                  <a:noFill/>
                  <a:miter lim="800000"/>
                  <a:headEnd/>
                  <a:tailEnd/>
                </a:ln>
              </p:spPr>
            </p:pic>
            <p:pic>
              <p:nvPicPr>
                <p:cNvPr id="88086" name="Picture 2" descr="D:\Documents and Settings\valentina.di.gennaro\My Documents\ICONE\kchart.png"/>
                <p:cNvPicPr>
                  <a:picLocks noChangeAspect="1" noChangeArrowheads="1"/>
                </p:cNvPicPr>
                <p:nvPr/>
              </p:nvPicPr>
              <p:blipFill>
                <a:blip r:embed="rId17"/>
                <a:srcRect/>
                <a:stretch>
                  <a:fillRect/>
                </a:stretch>
              </p:blipFill>
              <p:spPr bwMode="auto">
                <a:xfrm>
                  <a:off x="7808912" y="3135940"/>
                  <a:ext cx="592137" cy="592137"/>
                </a:xfrm>
                <a:prstGeom prst="rect">
                  <a:avLst/>
                </a:prstGeom>
                <a:noFill/>
                <a:ln w="9525">
                  <a:noFill/>
                  <a:miter lim="800000"/>
                  <a:headEnd/>
                  <a:tailEnd/>
                </a:ln>
              </p:spPr>
            </p:pic>
          </p:grpSp>
        </p:grpSp>
        <p:sp>
          <p:nvSpPr>
            <p:cNvPr id="53" name="Down Arrow 52"/>
            <p:cNvSpPr/>
            <p:nvPr/>
          </p:nvSpPr>
          <p:spPr bwMode="auto">
            <a:xfrm>
              <a:off x="8074205" y="4496285"/>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sp>
        <p:nvSpPr>
          <p:cNvPr id="45" name="CasellaDiTesto 44"/>
          <p:cNvSpPr txBox="1"/>
          <p:nvPr/>
        </p:nvSpPr>
        <p:spPr>
          <a:xfrm>
            <a:off x="611188" y="549275"/>
            <a:ext cx="5616575" cy="646113"/>
          </a:xfrm>
          <a:prstGeom prst="rect">
            <a:avLst/>
          </a:prstGeom>
          <a:noFill/>
        </p:spPr>
        <p:txBody>
          <a:bodyPr>
            <a:spAutoFit/>
          </a:bodyPr>
          <a:lstStyle/>
          <a:p>
            <a:pPr fontAlgn="auto">
              <a:spcBef>
                <a:spcPts val="0"/>
              </a:spcBef>
              <a:spcAft>
                <a:spcPts val="0"/>
              </a:spcAft>
              <a:defRPr/>
            </a:pPr>
            <a:r>
              <a:rPr lang="it-IT" sz="3600" dirty="0">
                <a:solidFill>
                  <a:schemeClr val="accent1">
                    <a:lumMod val="75000"/>
                  </a:schemeClr>
                </a:solidFill>
                <a:latin typeface="+mj-lt"/>
                <a:ea typeface="+mj-ea"/>
                <a:cs typeface="+mj-cs"/>
              </a:rPr>
              <a:t>a) Flusso base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3124200" y="6356350"/>
            <a:ext cx="2895600" cy="365125"/>
          </a:xfrm>
        </p:spPr>
        <p:txBody>
          <a:bodyPr/>
          <a:lstStyle/>
          <a:p>
            <a:pPr algn="ctr">
              <a:defRPr/>
            </a:pPr>
            <a:fld id="{0D76242C-ED27-44BD-B270-00ECC956EE5B}" type="slidenum">
              <a:rPr lang="en-US"/>
              <a:pPr algn="ctr">
                <a:defRPr/>
              </a:pPr>
              <a:t>49</a:t>
            </a:fld>
            <a:endParaRPr lang="en-US"/>
          </a:p>
        </p:txBody>
      </p:sp>
      <p:sp>
        <p:nvSpPr>
          <p:cNvPr id="27" name="Rectangle 2"/>
          <p:cNvSpPr txBox="1">
            <a:spLocks noChangeArrowheads="1"/>
          </p:cNvSpPr>
          <p:nvPr/>
        </p:nvSpPr>
        <p:spPr bwMode="gray">
          <a:xfrm>
            <a:off x="547688" y="528638"/>
            <a:ext cx="7637462" cy="554037"/>
          </a:xfrm>
          <a:prstGeom prst="rect">
            <a:avLst/>
          </a:prstGeom>
          <a:noFill/>
          <a:ln w="9525">
            <a:noFill/>
            <a:miter lim="800000"/>
            <a:headEnd/>
            <a:tailEnd/>
          </a:ln>
        </p:spPr>
        <p:txBody>
          <a:bodyPr lIns="0" tIns="0" rIns="0" bIns="0" anchor="b">
            <a:spAutoFit/>
          </a:bodyPr>
          <a:lstStyle/>
          <a:p>
            <a:pPr eaLnBrk="0" fontAlgn="auto" hangingPunct="0">
              <a:spcBef>
                <a:spcPts val="0"/>
              </a:spcBef>
              <a:spcAft>
                <a:spcPts val="0"/>
              </a:spcAft>
              <a:defRPr/>
            </a:pPr>
            <a:r>
              <a:rPr lang="it-IT" sz="3600" dirty="0">
                <a:solidFill>
                  <a:schemeClr val="accent1">
                    <a:lumMod val="75000"/>
                  </a:schemeClr>
                </a:solidFill>
                <a:latin typeface="+mj-lt"/>
                <a:ea typeface="+mj-ea"/>
                <a:cs typeface="+mj-cs"/>
              </a:rPr>
              <a:t>b)  Collaborazione fra utenti</a:t>
            </a:r>
          </a:p>
        </p:txBody>
      </p:sp>
      <p:grpSp>
        <p:nvGrpSpPr>
          <p:cNvPr id="2" name="Gruppo 38"/>
          <p:cNvGrpSpPr>
            <a:grpSpLocks/>
          </p:cNvGrpSpPr>
          <p:nvPr/>
        </p:nvGrpSpPr>
        <p:grpSpPr bwMode="auto">
          <a:xfrm>
            <a:off x="2179638" y="3517900"/>
            <a:ext cx="1082675" cy="1390650"/>
            <a:chOff x="2180111" y="3517233"/>
            <a:chExt cx="1082989" cy="1390857"/>
          </a:xfrm>
        </p:grpSpPr>
        <p:pic>
          <p:nvPicPr>
            <p:cNvPr id="89133" name="Picture 9" descr="C:\Users\salvatore.scelzo\Lavoro\Documentazione\Icone\PNG\Folder.png"/>
            <p:cNvPicPr>
              <a:picLocks noChangeAspect="1" noChangeArrowheads="1"/>
            </p:cNvPicPr>
            <p:nvPr/>
          </p:nvPicPr>
          <p:blipFill>
            <a:blip r:embed="rId2"/>
            <a:srcRect/>
            <a:stretch>
              <a:fillRect/>
            </a:stretch>
          </p:blipFill>
          <p:spPr bwMode="auto">
            <a:xfrm>
              <a:off x="2280313" y="3536076"/>
              <a:ext cx="874570" cy="850901"/>
            </a:xfrm>
            <a:prstGeom prst="rect">
              <a:avLst/>
            </a:prstGeom>
            <a:noFill/>
            <a:ln w="9525">
              <a:noFill/>
              <a:miter lim="800000"/>
              <a:headEnd/>
              <a:tailEnd/>
            </a:ln>
          </p:spPr>
        </p:pic>
        <p:pic>
          <p:nvPicPr>
            <p:cNvPr id="89134" name="Picture 11" descr="C:\Users\salvatore.scelzo\Lavoro\Documentazione\Icone\application_pdf.png"/>
            <p:cNvPicPr>
              <a:picLocks noChangeAspect="1" noChangeArrowheads="1"/>
            </p:cNvPicPr>
            <p:nvPr/>
          </p:nvPicPr>
          <p:blipFill>
            <a:blip r:embed="rId3"/>
            <a:srcRect/>
            <a:stretch>
              <a:fillRect/>
            </a:stretch>
          </p:blipFill>
          <p:spPr bwMode="auto">
            <a:xfrm>
              <a:off x="2578975" y="3517233"/>
              <a:ext cx="502024" cy="487485"/>
            </a:xfrm>
            <a:prstGeom prst="rect">
              <a:avLst/>
            </a:prstGeom>
            <a:noFill/>
            <a:ln w="9525">
              <a:noFill/>
              <a:miter lim="800000"/>
              <a:headEnd/>
              <a:tailEnd/>
            </a:ln>
          </p:spPr>
        </p:pic>
        <p:sp>
          <p:nvSpPr>
            <p:cNvPr id="89135" name="TextBox 46"/>
            <p:cNvSpPr txBox="1">
              <a:spLocks noChangeArrowheads="1"/>
            </p:cNvSpPr>
            <p:nvPr/>
          </p:nvSpPr>
          <p:spPr bwMode="auto">
            <a:xfrm>
              <a:off x="2180111" y="4446425"/>
              <a:ext cx="1082989" cy="461665"/>
            </a:xfrm>
            <a:prstGeom prst="rect">
              <a:avLst/>
            </a:prstGeom>
            <a:noFill/>
            <a:ln w="9525">
              <a:noFill/>
              <a:miter lim="800000"/>
              <a:headEnd/>
              <a:tailEnd/>
            </a:ln>
          </p:spPr>
          <p:txBody>
            <a:bodyPr wrap="none">
              <a:spAutoFit/>
            </a:bodyPr>
            <a:lstStyle/>
            <a:p>
              <a:r>
                <a:rPr lang="it-IT" sz="1200" i="1">
                  <a:latin typeface="Calibri" pitchFamily="34" charset="0"/>
                </a:rPr>
                <a:t>Acquisizione e</a:t>
              </a:r>
            </a:p>
            <a:p>
              <a:r>
                <a:rPr lang="it-IT" sz="1200" i="1">
                  <a:latin typeface="Calibri" pitchFamily="34" charset="0"/>
                </a:rPr>
                <a:t>Classificazione</a:t>
              </a:r>
              <a:endParaRPr lang="en-US" sz="1200" i="1">
                <a:latin typeface="Calibri" pitchFamily="34" charset="0"/>
              </a:endParaRPr>
            </a:p>
          </p:txBody>
        </p:sp>
      </p:grpSp>
      <p:grpSp>
        <p:nvGrpSpPr>
          <p:cNvPr id="4" name="Gruppo 58"/>
          <p:cNvGrpSpPr>
            <a:grpSpLocks/>
          </p:cNvGrpSpPr>
          <p:nvPr/>
        </p:nvGrpSpPr>
        <p:grpSpPr bwMode="auto">
          <a:xfrm>
            <a:off x="3000375" y="5286375"/>
            <a:ext cx="1473200" cy="1176338"/>
            <a:chOff x="3000364" y="5286388"/>
            <a:chExt cx="1472701" cy="1176045"/>
          </a:xfrm>
        </p:grpSpPr>
        <p:pic>
          <p:nvPicPr>
            <p:cNvPr id="89129" name="Picture 3" descr="C:\Users\m.fattorusso\Desktop\Personale\Icons\signature-icon.png"/>
            <p:cNvPicPr>
              <a:picLocks noChangeAspect="1" noChangeArrowheads="1"/>
            </p:cNvPicPr>
            <p:nvPr/>
          </p:nvPicPr>
          <p:blipFill>
            <a:blip r:embed="rId4"/>
            <a:srcRect t="22870" b="17670"/>
            <a:stretch>
              <a:fillRect/>
            </a:stretch>
          </p:blipFill>
          <p:spPr bwMode="auto">
            <a:xfrm>
              <a:off x="3143240" y="5429264"/>
              <a:ext cx="1329825" cy="790733"/>
            </a:xfrm>
            <a:prstGeom prst="rect">
              <a:avLst/>
            </a:prstGeom>
            <a:noFill/>
            <a:ln w="9525">
              <a:noFill/>
              <a:miter lim="800000"/>
              <a:headEnd/>
              <a:tailEnd/>
            </a:ln>
          </p:spPr>
        </p:pic>
        <p:pic>
          <p:nvPicPr>
            <p:cNvPr id="22" name="Picture 5" descr="C:\Users\salvatore.scelzo\Lavoro\Documentazione\Icone\PNG\application_x_sharedlib.png"/>
            <p:cNvPicPr>
              <a:picLocks noChangeAspect="1" noChangeArrowheads="1"/>
            </p:cNvPicPr>
            <p:nvPr/>
          </p:nvPicPr>
          <p:blipFill>
            <a:blip r:embed="rId5"/>
            <a:srcRect/>
            <a:stretch>
              <a:fillRect/>
            </a:stretch>
          </p:blipFill>
          <p:spPr bwMode="auto">
            <a:xfrm>
              <a:off x="3357431" y="5429227"/>
              <a:ext cx="561785" cy="54755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4" descr="C:\Users\m.fattorusso\Desktop\Personale\Icons\adobe-lq.png"/>
            <p:cNvPicPr>
              <a:picLocks noChangeAspect="1" noChangeArrowheads="1"/>
            </p:cNvPicPr>
            <p:nvPr/>
          </p:nvPicPr>
          <p:blipFill>
            <a:blip r:embed="rId6"/>
            <a:srcRect/>
            <a:stretch>
              <a:fillRect/>
            </a:stretch>
          </p:blipFill>
          <p:spPr bwMode="auto">
            <a:xfrm>
              <a:off x="3143191" y="5286388"/>
              <a:ext cx="380871" cy="361860"/>
            </a:xfrm>
            <a:prstGeom prst="rect">
              <a:avLst/>
            </a:prstGeom>
            <a:noFill/>
            <a:effectLst>
              <a:outerShdw blurRad="50800" dist="38100" dir="2700000" algn="tl" rotWithShape="0">
                <a:prstClr val="black">
                  <a:alpha val="40000"/>
                </a:prstClr>
              </a:outerShdw>
            </a:effectLst>
          </p:spPr>
        </p:pic>
        <p:sp>
          <p:nvSpPr>
            <p:cNvPr id="89132" name="TextBox 47"/>
            <p:cNvSpPr txBox="1">
              <a:spLocks noChangeArrowheads="1"/>
            </p:cNvSpPr>
            <p:nvPr/>
          </p:nvSpPr>
          <p:spPr bwMode="auto">
            <a:xfrm>
              <a:off x="3000364" y="6000768"/>
              <a:ext cx="665054" cy="461665"/>
            </a:xfrm>
            <a:prstGeom prst="rect">
              <a:avLst/>
            </a:prstGeom>
            <a:noFill/>
            <a:ln w="9525">
              <a:noFill/>
              <a:miter lim="800000"/>
              <a:headEnd/>
              <a:tailEnd/>
            </a:ln>
          </p:spPr>
          <p:txBody>
            <a:bodyPr wrap="none">
              <a:spAutoFit/>
            </a:bodyPr>
            <a:lstStyle/>
            <a:p>
              <a:r>
                <a:rPr lang="it-IT" sz="1200" i="1">
                  <a:latin typeface="Calibri" pitchFamily="34" charset="0"/>
                </a:rPr>
                <a:t>Firma </a:t>
              </a:r>
            </a:p>
            <a:p>
              <a:r>
                <a:rPr lang="it-IT" sz="1200" i="1">
                  <a:latin typeface="Calibri" pitchFamily="34" charset="0"/>
                </a:rPr>
                <a:t>Digitale</a:t>
              </a:r>
              <a:endParaRPr lang="en-US" sz="1200" i="1">
                <a:latin typeface="Calibri" pitchFamily="34" charset="0"/>
              </a:endParaRPr>
            </a:p>
          </p:txBody>
        </p:sp>
      </p:grpSp>
      <p:grpSp>
        <p:nvGrpSpPr>
          <p:cNvPr id="5" name="Gruppo 59"/>
          <p:cNvGrpSpPr>
            <a:grpSpLocks/>
          </p:cNvGrpSpPr>
          <p:nvPr/>
        </p:nvGrpSpPr>
        <p:grpSpPr bwMode="auto">
          <a:xfrm>
            <a:off x="5000625" y="5143500"/>
            <a:ext cx="1571625" cy="1204913"/>
            <a:chOff x="5000628" y="5143512"/>
            <a:chExt cx="1571636" cy="1205693"/>
          </a:xfrm>
        </p:grpSpPr>
        <p:pic>
          <p:nvPicPr>
            <p:cNvPr id="89123" name="Picture 4" descr="D:\Documents and Settings\valentina.di.gennaro\My Documents\ICONE\mail.jpg"/>
            <p:cNvPicPr>
              <a:picLocks noChangeAspect="1" noChangeArrowheads="1"/>
            </p:cNvPicPr>
            <p:nvPr/>
          </p:nvPicPr>
          <p:blipFill>
            <a:blip r:embed="rId7"/>
            <a:srcRect/>
            <a:stretch>
              <a:fillRect/>
            </a:stretch>
          </p:blipFill>
          <p:spPr bwMode="auto">
            <a:xfrm>
              <a:off x="5429256" y="5143512"/>
              <a:ext cx="1143008" cy="729160"/>
            </a:xfrm>
            <a:prstGeom prst="rect">
              <a:avLst/>
            </a:prstGeom>
            <a:noFill/>
            <a:ln w="9525">
              <a:noFill/>
              <a:miter lim="800000"/>
              <a:headEnd/>
              <a:tailEnd/>
            </a:ln>
          </p:spPr>
        </p:pic>
        <p:pic>
          <p:nvPicPr>
            <p:cNvPr id="89124" name="Picture 5" descr="D:\Documents and Settings\valentina.di.gennaro\My Documents\ICONE\Mail.png"/>
            <p:cNvPicPr>
              <a:picLocks noChangeAspect="1" noChangeArrowheads="1"/>
            </p:cNvPicPr>
            <p:nvPr/>
          </p:nvPicPr>
          <p:blipFill>
            <a:blip r:embed="rId8"/>
            <a:srcRect/>
            <a:stretch>
              <a:fillRect/>
            </a:stretch>
          </p:blipFill>
          <p:spPr bwMode="auto">
            <a:xfrm>
              <a:off x="5786446" y="5500702"/>
              <a:ext cx="647696" cy="647696"/>
            </a:xfrm>
            <a:prstGeom prst="rect">
              <a:avLst/>
            </a:prstGeom>
            <a:noFill/>
            <a:ln w="9525">
              <a:noFill/>
              <a:miter lim="800000"/>
              <a:headEnd/>
              <a:tailEnd/>
            </a:ln>
          </p:spPr>
        </p:pic>
        <p:sp>
          <p:nvSpPr>
            <p:cNvPr id="43" name="Down Arrow 42"/>
            <p:cNvSpPr/>
            <p:nvPr/>
          </p:nvSpPr>
          <p:spPr bwMode="auto">
            <a:xfrm rot="16200000">
              <a:off x="5073010" y="5428320"/>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9128" name="TextBox 48"/>
            <p:cNvSpPr txBox="1">
              <a:spLocks noChangeArrowheads="1"/>
            </p:cNvSpPr>
            <p:nvPr/>
          </p:nvSpPr>
          <p:spPr bwMode="auto">
            <a:xfrm>
              <a:off x="5429256" y="6072206"/>
              <a:ext cx="1004955" cy="276999"/>
            </a:xfrm>
            <a:prstGeom prst="rect">
              <a:avLst/>
            </a:prstGeom>
            <a:noFill/>
            <a:ln w="9525">
              <a:noFill/>
              <a:miter lim="800000"/>
              <a:headEnd/>
              <a:tailEnd/>
            </a:ln>
          </p:spPr>
          <p:txBody>
            <a:bodyPr wrap="none">
              <a:spAutoFit/>
            </a:bodyPr>
            <a:lstStyle/>
            <a:p>
              <a:r>
                <a:rPr lang="it-IT" sz="1200" i="1">
                  <a:latin typeface="Calibri" pitchFamily="34" charset="0"/>
                </a:rPr>
                <a:t>Invio Notifica</a:t>
              </a:r>
              <a:endParaRPr lang="en-US" sz="1200" i="1">
                <a:latin typeface="Calibri" pitchFamily="34" charset="0"/>
              </a:endParaRPr>
            </a:p>
          </p:txBody>
        </p:sp>
      </p:grpSp>
      <p:grpSp>
        <p:nvGrpSpPr>
          <p:cNvPr id="6" name="Gruppo 39"/>
          <p:cNvGrpSpPr>
            <a:grpSpLocks/>
          </p:cNvGrpSpPr>
          <p:nvPr/>
        </p:nvGrpSpPr>
        <p:grpSpPr bwMode="auto">
          <a:xfrm>
            <a:off x="3303588" y="3541713"/>
            <a:ext cx="1931987" cy="1219200"/>
            <a:chOff x="3304003" y="3541550"/>
            <a:chExt cx="1931344" cy="1219974"/>
          </a:xfrm>
        </p:grpSpPr>
        <p:sp>
          <p:nvSpPr>
            <p:cNvPr id="44" name="Down Arrow 43"/>
            <p:cNvSpPr/>
            <p:nvPr/>
          </p:nvSpPr>
          <p:spPr bwMode="auto">
            <a:xfrm rot="16200000">
              <a:off x="3376385" y="3715922"/>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89121" name="Picture 3" descr="C:\Users\m.fattorusso\Desktop\text_editor.png"/>
            <p:cNvPicPr>
              <a:picLocks noChangeAspect="1" noChangeArrowheads="1"/>
            </p:cNvPicPr>
            <p:nvPr/>
          </p:nvPicPr>
          <p:blipFill>
            <a:blip r:embed="rId9"/>
            <a:srcRect/>
            <a:stretch>
              <a:fillRect/>
            </a:stretch>
          </p:blipFill>
          <p:spPr bwMode="auto">
            <a:xfrm>
              <a:off x="3932711" y="3541550"/>
              <a:ext cx="857250" cy="857250"/>
            </a:xfrm>
            <a:prstGeom prst="rect">
              <a:avLst/>
            </a:prstGeom>
            <a:noFill/>
            <a:ln w="9525">
              <a:noFill/>
              <a:miter lim="800000"/>
              <a:headEnd/>
              <a:tailEnd/>
            </a:ln>
          </p:spPr>
        </p:pic>
        <p:sp>
          <p:nvSpPr>
            <p:cNvPr id="89122" name="TextBox 40"/>
            <p:cNvSpPr txBox="1">
              <a:spLocks noChangeArrowheads="1"/>
            </p:cNvSpPr>
            <p:nvPr/>
          </p:nvSpPr>
          <p:spPr bwMode="auto">
            <a:xfrm>
              <a:off x="3751736" y="4484525"/>
              <a:ext cx="1483611" cy="276999"/>
            </a:xfrm>
            <a:prstGeom prst="rect">
              <a:avLst/>
            </a:prstGeom>
            <a:noFill/>
            <a:ln w="9525">
              <a:noFill/>
              <a:miter lim="800000"/>
              <a:headEnd/>
              <a:tailEnd/>
            </a:ln>
          </p:spPr>
          <p:txBody>
            <a:bodyPr wrap="none">
              <a:spAutoFit/>
            </a:bodyPr>
            <a:lstStyle/>
            <a:p>
              <a:r>
                <a:rPr lang="it-IT" sz="1200" i="1">
                  <a:latin typeface="Calibri" pitchFamily="34" charset="0"/>
                </a:rPr>
                <a:t>Modifica Documento</a:t>
              </a:r>
              <a:endParaRPr lang="en-US" sz="1200" i="1">
                <a:latin typeface="Calibri" pitchFamily="34" charset="0"/>
              </a:endParaRPr>
            </a:p>
          </p:txBody>
        </p:sp>
      </p:grpSp>
      <p:grpSp>
        <p:nvGrpSpPr>
          <p:cNvPr id="7" name="Gruppo 55"/>
          <p:cNvGrpSpPr>
            <a:grpSpLocks/>
          </p:cNvGrpSpPr>
          <p:nvPr/>
        </p:nvGrpSpPr>
        <p:grpSpPr bwMode="auto">
          <a:xfrm>
            <a:off x="571500" y="5214938"/>
            <a:ext cx="1784350" cy="1176337"/>
            <a:chOff x="571472" y="5214950"/>
            <a:chExt cx="1783967" cy="1176045"/>
          </a:xfrm>
        </p:grpSpPr>
        <p:sp>
          <p:nvSpPr>
            <p:cNvPr id="89113" name="TextBox 37"/>
            <p:cNvSpPr txBox="1">
              <a:spLocks noChangeArrowheads="1"/>
            </p:cNvSpPr>
            <p:nvPr/>
          </p:nvSpPr>
          <p:spPr bwMode="auto">
            <a:xfrm>
              <a:off x="571472" y="5929330"/>
              <a:ext cx="1387688" cy="461665"/>
            </a:xfrm>
            <a:prstGeom prst="rect">
              <a:avLst/>
            </a:prstGeom>
            <a:noFill/>
            <a:ln w="9525">
              <a:noFill/>
              <a:miter lim="800000"/>
              <a:headEnd/>
              <a:tailEnd/>
            </a:ln>
          </p:spPr>
          <p:txBody>
            <a:bodyPr wrap="none">
              <a:spAutoFit/>
            </a:bodyPr>
            <a:lstStyle/>
            <a:p>
              <a:r>
                <a:rPr lang="it-IT" sz="1200" i="1">
                  <a:latin typeface="Calibri" pitchFamily="34" charset="0"/>
                </a:rPr>
                <a:t>Utente: Paolo Verdi</a:t>
              </a:r>
            </a:p>
            <a:p>
              <a:r>
                <a:rPr lang="it-IT" sz="1200" i="1">
                  <a:latin typeface="Calibri" pitchFamily="34" charset="0"/>
                </a:rPr>
                <a:t>Ufficio: A</a:t>
              </a:r>
              <a:endParaRPr lang="en-US" sz="1200" i="1">
                <a:latin typeface="Calibri" pitchFamily="34" charset="0"/>
              </a:endParaRPr>
            </a:p>
          </p:txBody>
        </p:sp>
        <p:sp>
          <p:nvSpPr>
            <p:cNvPr id="51" name="Down Arrow 50"/>
            <p:cNvSpPr/>
            <p:nvPr/>
          </p:nvSpPr>
          <p:spPr bwMode="auto">
            <a:xfrm rot="16200000">
              <a:off x="1929738" y="5356882"/>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89117" name="Picture 38" descr="j0432621"/>
            <p:cNvPicPr>
              <a:picLocks noChangeAspect="1" noChangeArrowheads="1"/>
            </p:cNvPicPr>
            <p:nvPr/>
          </p:nvPicPr>
          <p:blipFill>
            <a:blip r:embed="rId10"/>
            <a:srcRect/>
            <a:stretch>
              <a:fillRect/>
            </a:stretch>
          </p:blipFill>
          <p:spPr bwMode="auto">
            <a:xfrm>
              <a:off x="928662" y="5214950"/>
              <a:ext cx="654755" cy="645561"/>
            </a:xfrm>
            <a:prstGeom prst="rect">
              <a:avLst/>
            </a:prstGeom>
            <a:noFill/>
            <a:ln w="9525">
              <a:noFill/>
              <a:miter lim="800000"/>
              <a:headEnd/>
              <a:tailEnd/>
            </a:ln>
          </p:spPr>
        </p:pic>
      </p:grpSp>
      <p:sp>
        <p:nvSpPr>
          <p:cNvPr id="54" name="TextBox 53"/>
          <p:cNvSpPr txBox="1"/>
          <p:nvPr/>
        </p:nvSpPr>
        <p:spPr>
          <a:xfrm>
            <a:off x="2403475" y="1350963"/>
            <a:ext cx="6740525" cy="1568450"/>
          </a:xfrm>
          <a:prstGeom prst="rect">
            <a:avLst/>
          </a:prstGeom>
          <a:noFill/>
        </p:spPr>
        <p:txBody>
          <a:bodyPr>
            <a:spAutoFit/>
          </a:bodyPr>
          <a:lstStyle/>
          <a:p>
            <a:pPr fontAlgn="auto">
              <a:spcBef>
                <a:spcPts val="0"/>
              </a:spcBef>
              <a:spcAft>
                <a:spcPts val="0"/>
              </a:spcAft>
              <a:defRPr/>
            </a:pPr>
            <a:r>
              <a:rPr lang="it-IT" sz="1600" dirty="0">
                <a:latin typeface="+mn-lt"/>
              </a:rPr>
              <a:t>Il flusso d’invio della notifica è condotto inizialmente da </a:t>
            </a:r>
            <a:r>
              <a:rPr lang="it-IT" sz="1600" dirty="0">
                <a:solidFill>
                  <a:schemeClr val="accent2">
                    <a:lumMod val="75000"/>
                  </a:schemeClr>
                </a:solidFill>
                <a:latin typeface="+mn-lt"/>
              </a:rPr>
              <a:t>Mario Rossi </a:t>
            </a:r>
            <a:r>
              <a:rPr lang="it-IT" sz="1600" dirty="0">
                <a:latin typeface="+mn-lt"/>
              </a:rPr>
              <a:t>per </a:t>
            </a:r>
            <a:r>
              <a:rPr lang="it-IT" sz="1600" dirty="0">
                <a:solidFill>
                  <a:schemeClr val="accent2">
                    <a:lumMod val="75000"/>
                  </a:schemeClr>
                </a:solidFill>
                <a:latin typeface="+mn-lt"/>
              </a:rPr>
              <a:t>l’ufficio A</a:t>
            </a:r>
            <a:r>
              <a:rPr lang="it-IT" sz="1600" dirty="0">
                <a:latin typeface="+mn-lt"/>
              </a:rPr>
              <a:t>, quindi il documento è firmato ed inviato da Paolo Verdi, anch’egli utente dell’ufficio A. </a:t>
            </a:r>
          </a:p>
          <a:p>
            <a:pPr fontAlgn="auto">
              <a:spcBef>
                <a:spcPts val="0"/>
              </a:spcBef>
              <a:spcAft>
                <a:spcPts val="0"/>
              </a:spcAft>
              <a:defRPr/>
            </a:pPr>
            <a:endParaRPr lang="it-IT" sz="1600" dirty="0">
              <a:solidFill>
                <a:srgbClr val="002060"/>
              </a:solidFill>
              <a:latin typeface="Trebuchet MS" pitchFamily="34" charset="0"/>
            </a:endParaRPr>
          </a:p>
          <a:p>
            <a:pPr fontAlgn="auto">
              <a:spcBef>
                <a:spcPts val="0"/>
              </a:spcBef>
              <a:spcAft>
                <a:spcPts val="0"/>
              </a:spcAft>
              <a:defRPr/>
            </a:pPr>
            <a:r>
              <a:rPr lang="it-IT" sz="1600" dirty="0">
                <a:latin typeface="+mn-lt"/>
              </a:rPr>
              <a:t>La collaborazione tra utenti del medesimo ufficio  è attuabile a qualsiasi stadio del flusso di invio di notifiche telematiche</a:t>
            </a:r>
            <a:r>
              <a:rPr lang="it-IT" sz="1600" dirty="0">
                <a:solidFill>
                  <a:srgbClr val="002060"/>
                </a:solidFill>
                <a:latin typeface="Trebuchet MS" pitchFamily="34" charset="0"/>
              </a:rPr>
              <a:t>.</a:t>
            </a:r>
          </a:p>
        </p:txBody>
      </p:sp>
      <p:grpSp>
        <p:nvGrpSpPr>
          <p:cNvPr id="8" name="Gruppo 36"/>
          <p:cNvGrpSpPr>
            <a:grpSpLocks/>
          </p:cNvGrpSpPr>
          <p:nvPr/>
        </p:nvGrpSpPr>
        <p:grpSpPr bwMode="auto">
          <a:xfrm>
            <a:off x="525463" y="2849563"/>
            <a:ext cx="1784350" cy="1803400"/>
            <a:chOff x="525463" y="2849764"/>
            <a:chExt cx="1784916" cy="1802954"/>
          </a:xfrm>
        </p:grpSpPr>
        <p:pic>
          <p:nvPicPr>
            <p:cNvPr id="89105" name="Picture 2" descr="C:\Users\m.fattorusso\Desktop\Personale\Icons\document2.png"/>
            <p:cNvPicPr>
              <a:picLocks noChangeAspect="1" noChangeArrowheads="1"/>
            </p:cNvPicPr>
            <p:nvPr/>
          </p:nvPicPr>
          <p:blipFill>
            <a:blip r:embed="rId11"/>
            <a:srcRect/>
            <a:stretch>
              <a:fillRect/>
            </a:stretch>
          </p:blipFill>
          <p:spPr bwMode="auto">
            <a:xfrm>
              <a:off x="1672156" y="3413890"/>
              <a:ext cx="318655" cy="318655"/>
            </a:xfrm>
            <a:prstGeom prst="rect">
              <a:avLst/>
            </a:prstGeom>
            <a:noFill/>
            <a:ln w="9525">
              <a:noFill/>
              <a:miter lim="800000"/>
              <a:headEnd/>
              <a:tailEnd/>
            </a:ln>
          </p:spPr>
        </p:pic>
        <p:pic>
          <p:nvPicPr>
            <p:cNvPr id="89106" name="Picture 38" descr="j0432621"/>
            <p:cNvPicPr>
              <a:picLocks noChangeAspect="1" noChangeArrowheads="1"/>
            </p:cNvPicPr>
            <p:nvPr/>
          </p:nvPicPr>
          <p:blipFill>
            <a:blip r:embed="rId10"/>
            <a:srcRect/>
            <a:stretch>
              <a:fillRect/>
            </a:stretch>
          </p:blipFill>
          <p:spPr bwMode="auto">
            <a:xfrm>
              <a:off x="883075" y="3480238"/>
              <a:ext cx="654755" cy="645561"/>
            </a:xfrm>
            <a:prstGeom prst="rect">
              <a:avLst/>
            </a:prstGeom>
            <a:noFill/>
            <a:ln w="9525">
              <a:noFill/>
              <a:miter lim="800000"/>
              <a:headEnd/>
              <a:tailEnd/>
            </a:ln>
          </p:spPr>
        </p:pic>
        <p:sp>
          <p:nvSpPr>
            <p:cNvPr id="89107" name="TextBox 31"/>
            <p:cNvSpPr txBox="1">
              <a:spLocks noChangeArrowheads="1"/>
            </p:cNvSpPr>
            <p:nvPr/>
          </p:nvSpPr>
          <p:spPr bwMode="auto">
            <a:xfrm>
              <a:off x="525463" y="4191053"/>
              <a:ext cx="1441560" cy="461665"/>
            </a:xfrm>
            <a:prstGeom prst="rect">
              <a:avLst/>
            </a:prstGeom>
            <a:noFill/>
            <a:ln w="9525">
              <a:noFill/>
              <a:miter lim="800000"/>
              <a:headEnd/>
              <a:tailEnd/>
            </a:ln>
          </p:spPr>
          <p:txBody>
            <a:bodyPr>
              <a:spAutoFit/>
            </a:bodyPr>
            <a:lstStyle/>
            <a:p>
              <a:r>
                <a:rPr lang="it-IT" sz="1200" i="1">
                  <a:latin typeface="Calibri" pitchFamily="34" charset="0"/>
                </a:rPr>
                <a:t>Utente: Mario Rossi</a:t>
              </a:r>
            </a:p>
            <a:p>
              <a:r>
                <a:rPr lang="it-IT" sz="1200" i="1">
                  <a:latin typeface="Calibri" pitchFamily="34" charset="0"/>
                </a:rPr>
                <a:t>Ufficio: A</a:t>
              </a:r>
              <a:endParaRPr lang="en-US" sz="1200" i="1">
                <a:latin typeface="Calibri" pitchFamily="34" charset="0"/>
              </a:endParaRPr>
            </a:p>
          </p:txBody>
        </p:sp>
        <p:sp>
          <p:nvSpPr>
            <p:cNvPr id="46" name="Down Arrow 45"/>
            <p:cNvSpPr/>
            <p:nvPr/>
          </p:nvSpPr>
          <p:spPr bwMode="auto">
            <a:xfrm rot="16200000">
              <a:off x="1690090" y="3715922"/>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89111" name="Picture 6" descr="D:\Documents and Settings\valentina.di.gennaro\My Documents\ICONE\xsane.png"/>
            <p:cNvPicPr>
              <a:picLocks noChangeAspect="1" noChangeArrowheads="1"/>
            </p:cNvPicPr>
            <p:nvPr/>
          </p:nvPicPr>
          <p:blipFill>
            <a:blip r:embed="rId12">
              <a:lum bright="-20000"/>
              <a:grayscl/>
            </a:blip>
            <a:srcRect/>
            <a:stretch>
              <a:fillRect/>
            </a:stretch>
          </p:blipFill>
          <p:spPr bwMode="auto">
            <a:xfrm>
              <a:off x="1057274" y="2849764"/>
              <a:ext cx="646421" cy="727112"/>
            </a:xfrm>
            <a:prstGeom prst="rect">
              <a:avLst/>
            </a:prstGeom>
            <a:noFill/>
            <a:ln w="9525">
              <a:noFill/>
              <a:miter lim="800000"/>
              <a:headEnd/>
              <a:tailEnd/>
            </a:ln>
          </p:spPr>
        </p:pic>
        <p:sp>
          <p:nvSpPr>
            <p:cNvPr id="89112" name="TextBox 49"/>
            <p:cNvSpPr txBox="1">
              <a:spLocks noChangeArrowheads="1"/>
            </p:cNvSpPr>
            <p:nvPr/>
          </p:nvSpPr>
          <p:spPr bwMode="auto">
            <a:xfrm>
              <a:off x="1565623" y="2949359"/>
              <a:ext cx="744756" cy="461665"/>
            </a:xfrm>
            <a:prstGeom prst="rect">
              <a:avLst/>
            </a:prstGeom>
            <a:noFill/>
            <a:ln w="9525">
              <a:noFill/>
              <a:miter lim="800000"/>
              <a:headEnd/>
              <a:tailEnd/>
            </a:ln>
          </p:spPr>
          <p:txBody>
            <a:bodyPr wrap="none">
              <a:spAutoFit/>
            </a:bodyPr>
            <a:lstStyle/>
            <a:p>
              <a:pPr algn="ctr"/>
              <a:r>
                <a:rPr lang="it-IT" sz="1200" i="1">
                  <a:latin typeface="Calibri" pitchFamily="34" charset="0"/>
                </a:rPr>
                <a:t>Off-line</a:t>
              </a:r>
            </a:p>
            <a:p>
              <a:pPr algn="ctr"/>
              <a:r>
                <a:rPr lang="it-IT" sz="1200" i="1">
                  <a:latin typeface="Calibri" pitchFamily="34" charset="0"/>
                </a:rPr>
                <a:t>Scanning</a:t>
              </a:r>
              <a:endParaRPr lang="en-US" sz="1200" i="1">
                <a:latin typeface="Calibri" pitchFamily="34" charset="0"/>
              </a:endParaRPr>
            </a:p>
          </p:txBody>
        </p:sp>
      </p:grpSp>
      <p:grpSp>
        <p:nvGrpSpPr>
          <p:cNvPr id="9" name="Gruppo 35"/>
          <p:cNvGrpSpPr>
            <a:grpSpLocks/>
          </p:cNvGrpSpPr>
          <p:nvPr/>
        </p:nvGrpSpPr>
        <p:grpSpPr bwMode="auto">
          <a:xfrm>
            <a:off x="219075" y="2306638"/>
            <a:ext cx="1157288" cy="1057275"/>
            <a:chOff x="219076" y="2307281"/>
            <a:chExt cx="1156703" cy="1056476"/>
          </a:xfrm>
        </p:grpSpPr>
        <p:pic>
          <p:nvPicPr>
            <p:cNvPr id="89100" name="Picture 2" descr="C:\Users\m.fattorusso\Desktop\Personale\Icons\txt.png"/>
            <p:cNvPicPr>
              <a:picLocks noChangeAspect="1" noChangeArrowheads="1"/>
            </p:cNvPicPr>
            <p:nvPr/>
          </p:nvPicPr>
          <p:blipFill>
            <a:blip r:embed="rId13">
              <a:lum bright="-30000"/>
              <a:grayscl/>
            </a:blip>
            <a:srcRect/>
            <a:stretch>
              <a:fillRect/>
            </a:stretch>
          </p:blipFill>
          <p:spPr bwMode="auto">
            <a:xfrm>
              <a:off x="219076" y="2307281"/>
              <a:ext cx="546247" cy="546247"/>
            </a:xfrm>
            <a:prstGeom prst="rect">
              <a:avLst/>
            </a:prstGeom>
            <a:noFill/>
            <a:ln w="9525">
              <a:noFill/>
              <a:miter lim="800000"/>
              <a:headEnd/>
              <a:tailEnd/>
            </a:ln>
          </p:spPr>
        </p:pic>
        <p:sp>
          <p:nvSpPr>
            <p:cNvPr id="57" name="Down Arrow 56"/>
            <p:cNvSpPr/>
            <p:nvPr/>
          </p:nvSpPr>
          <p:spPr bwMode="auto">
            <a:xfrm rot="19062045">
              <a:off x="608974" y="2865674"/>
              <a:ext cx="353320" cy="498083"/>
            </a:xfrm>
            <a:prstGeom prst="downArrow">
              <a:avLst>
                <a:gd name="adj1" fmla="val 73704"/>
                <a:gd name="adj2" fmla="val 67778"/>
              </a:avLst>
            </a:prstGeom>
            <a:solidFill>
              <a:schemeClr val="accent3">
                <a:lumMod val="65000"/>
              </a:schemeClr>
            </a:soli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sp>
          <p:nvSpPr>
            <p:cNvPr id="89104" name="TextBox 57"/>
            <p:cNvSpPr txBox="1">
              <a:spLocks noChangeArrowheads="1"/>
            </p:cNvSpPr>
            <p:nvPr/>
          </p:nvSpPr>
          <p:spPr bwMode="auto">
            <a:xfrm>
              <a:off x="653337" y="2372988"/>
              <a:ext cx="722442" cy="461665"/>
            </a:xfrm>
            <a:prstGeom prst="rect">
              <a:avLst/>
            </a:prstGeom>
            <a:noFill/>
            <a:ln w="9525">
              <a:noFill/>
              <a:miter lim="800000"/>
              <a:headEnd/>
              <a:tailEnd/>
            </a:ln>
          </p:spPr>
          <p:txBody>
            <a:bodyPr wrap="none">
              <a:spAutoFit/>
            </a:bodyPr>
            <a:lstStyle/>
            <a:p>
              <a:pPr algn="ctr"/>
              <a:r>
                <a:rPr lang="it-IT" sz="1200" i="1">
                  <a:latin typeface="Calibri" pitchFamily="34" charset="0"/>
                </a:rPr>
                <a:t>Atto </a:t>
              </a:r>
            </a:p>
            <a:p>
              <a:pPr algn="ctr"/>
              <a:r>
                <a:rPr lang="it-IT" sz="1200" i="1">
                  <a:latin typeface="Calibri" pitchFamily="34" charset="0"/>
                </a:rPr>
                <a:t>cartaceo</a:t>
              </a:r>
              <a:endParaRPr lang="en-US" sz="1200" i="1">
                <a:latin typeface="Calibri" pitchFamily="34" charset="0"/>
              </a:endParaRPr>
            </a:p>
          </p:txBody>
        </p:sp>
      </p:grpSp>
      <p:cxnSp>
        <p:nvCxnSpPr>
          <p:cNvPr id="55" name="Connettore 1 54"/>
          <p:cNvCxnSpPr/>
          <p:nvPr/>
        </p:nvCxnSpPr>
        <p:spPr>
          <a:xfrm>
            <a:off x="500063" y="5000625"/>
            <a:ext cx="7715250" cy="1588"/>
          </a:xfrm>
          <a:prstGeom prst="line">
            <a:avLst/>
          </a:prstGeom>
          <a:ln w="76200">
            <a:solidFill>
              <a:schemeClr val="accent1"/>
            </a:solidFill>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olo 1"/>
          <p:cNvSpPr>
            <a:spLocks noGrp="1"/>
          </p:cNvSpPr>
          <p:nvPr>
            <p:ph type="title" idx="4294967295"/>
          </p:nvPr>
        </p:nvSpPr>
        <p:spPr/>
        <p:txBody>
          <a:bodyPr/>
          <a:lstStyle/>
          <a:p>
            <a:pPr eaLnBrk="1" hangingPunct="1"/>
            <a:r>
              <a:rPr lang="it-IT" smtClean="0">
                <a:ea typeface="ＭＳ Ｐゴシック"/>
                <a:cs typeface="ＭＳ Ｐゴシック"/>
              </a:rPr>
              <a:t>Obiettivi del programma</a:t>
            </a:r>
          </a:p>
        </p:txBody>
      </p:sp>
      <p:sp>
        <p:nvSpPr>
          <p:cNvPr id="7171" name="Segnaposto contenuto 2"/>
          <p:cNvSpPr>
            <a:spLocks noGrp="1"/>
          </p:cNvSpPr>
          <p:nvPr>
            <p:ph idx="4294967295"/>
          </p:nvPr>
        </p:nvSpPr>
        <p:spPr>
          <a:xfrm>
            <a:off x="457200" y="1484313"/>
            <a:ext cx="8229600" cy="4900612"/>
          </a:xfrm>
        </p:spPr>
        <p:txBody>
          <a:bodyPr rtlCol="0">
            <a:normAutofit/>
          </a:bodyPr>
          <a:lstStyle/>
          <a:p>
            <a:pPr marL="354013" lvl="1" indent="-354013" algn="just" eaLnBrk="1" fontAlgn="auto" hangingPunct="1">
              <a:spcAft>
                <a:spcPts val="0"/>
              </a:spcAft>
              <a:buFont typeface="Arial" charset="0"/>
              <a:buNone/>
              <a:defRPr/>
            </a:pPr>
            <a:r>
              <a:rPr lang="it-IT" sz="1800" b="1" dirty="0" smtClean="0">
                <a:solidFill>
                  <a:schemeClr val="accent1"/>
                </a:solidFill>
                <a:ea typeface="ＭＳ Ｐゴシック" pitchFamily="34" charset="-128"/>
              </a:rPr>
              <a:t>	</a:t>
            </a:r>
          </a:p>
          <a:p>
            <a:pPr marL="354013" lvl="1" indent="-354013"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Si stima che ogni anno vengano effettuate 28 milioni di notifiche (20 milioni nel civile e 8 milioni nel penale) con il coinvolgimento di oltre 5000 persone dell’</a:t>
            </a:r>
            <a:r>
              <a:rPr lang="it-IT" altLang="ja-JP" sz="2000" b="1" dirty="0" smtClean="0">
                <a:solidFill>
                  <a:schemeClr val="accent1"/>
                </a:solidFill>
              </a:rPr>
              <a:t>amministrazione giudiziaria (il 12% circa di tutto il personale).</a:t>
            </a:r>
          </a:p>
          <a:p>
            <a:pPr marL="354013" lvl="1" indent="-354013"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a:t>
            </a:r>
          </a:p>
          <a:p>
            <a:pPr marL="354013" lvl="1" indent="-354013"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Il sistema attuale presenta evidenti criticità in termini di impiego delle risorse e del personale impiegato, con significativi disagi per gli utenti (avvocati e cittadini).</a:t>
            </a:r>
          </a:p>
          <a:p>
            <a:pPr marL="354013" lvl="1" indent="-354013"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a:t>
            </a:r>
          </a:p>
          <a:p>
            <a:pPr marL="354013" lvl="1" indent="-354013" algn="just" eaLnBrk="1" fontAlgn="auto" hangingPunct="1">
              <a:spcAft>
                <a:spcPts val="0"/>
              </a:spcAft>
              <a:buFont typeface="Arial" charset="0"/>
              <a:buNone/>
              <a:defRPr/>
            </a:pPr>
            <a:r>
              <a:rPr lang="it-IT" sz="2000" b="1" dirty="0" smtClean="0">
                <a:solidFill>
                  <a:schemeClr val="accent1"/>
                </a:solidFill>
                <a:ea typeface="ＭＳ Ｐゴシック" pitchFamily="34" charset="-128"/>
              </a:rPr>
              <a:t>	L’</a:t>
            </a:r>
            <a:r>
              <a:rPr lang="it-IT" altLang="ja-JP" sz="2000" b="1" dirty="0" smtClean="0">
                <a:solidFill>
                  <a:schemeClr val="accent1"/>
                </a:solidFill>
              </a:rPr>
              <a:t>intervento introduce </a:t>
            </a:r>
            <a:r>
              <a:rPr lang="it-IT" altLang="ja-JP" sz="2000" b="1" i="1" dirty="0" smtClean="0">
                <a:solidFill>
                  <a:schemeClr val="accent6">
                    <a:lumMod val="60000"/>
                    <a:lumOff val="40000"/>
                  </a:schemeClr>
                </a:solidFill>
              </a:rPr>
              <a:t>l’esecuzione automatica </a:t>
            </a:r>
            <a:r>
              <a:rPr lang="it-IT" altLang="ja-JP" sz="2000" b="1" dirty="0" smtClean="0">
                <a:solidFill>
                  <a:schemeClr val="accent1"/>
                </a:solidFill>
              </a:rPr>
              <a:t>con pieno valore legale delle </a:t>
            </a:r>
            <a:r>
              <a:rPr lang="it-IT" altLang="ja-JP" sz="2000" b="1" i="1" dirty="0" smtClean="0">
                <a:solidFill>
                  <a:schemeClr val="accent6">
                    <a:lumMod val="60000"/>
                    <a:lumOff val="40000"/>
                  </a:schemeClr>
                </a:solidFill>
              </a:rPr>
              <a:t>comunicazioni e delle notificazioni</a:t>
            </a:r>
            <a:r>
              <a:rPr lang="it-IT" altLang="ja-JP" sz="2000" b="1" dirty="0" smtClean="0">
                <a:solidFill>
                  <a:schemeClr val="accent1"/>
                </a:solidFill>
              </a:rPr>
              <a:t> di cancelleria agli avvocati e a tutti i soggetti coinvolti secondo la normativa vigente.</a:t>
            </a:r>
          </a:p>
          <a:p>
            <a:pPr marL="354013" lvl="1" indent="-354013" algn="just" eaLnBrk="1" fontAlgn="auto" hangingPunct="1">
              <a:spcAft>
                <a:spcPts val="0"/>
              </a:spcAft>
              <a:buFont typeface="Arial" charset="0"/>
              <a:buNone/>
              <a:defRPr/>
            </a:pPr>
            <a:r>
              <a:rPr lang="it-IT" sz="1800" b="1" dirty="0" smtClean="0">
                <a:solidFill>
                  <a:schemeClr val="accent1"/>
                </a:solidFill>
                <a:ea typeface="ＭＳ Ｐゴシック" pitchFamily="34" charset="-128"/>
              </a:rPr>
              <a:t>	</a:t>
            </a:r>
          </a:p>
        </p:txBody>
      </p:sp>
      <p:sp>
        <p:nvSpPr>
          <p:cNvPr id="22531" name="Segnaposto numero diapositiva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705A6712-7479-41D3-94C1-6B7602BF5BD9}" type="slidenum">
              <a:rPr lang="it-IT" sz="1200">
                <a:solidFill>
                  <a:srgbClr val="898989"/>
                </a:solidFill>
                <a:latin typeface="Calibri" pitchFamily="34" charset="0"/>
                <a:ea typeface="ＭＳ Ｐゴシック"/>
                <a:cs typeface="ＭＳ Ｐゴシック"/>
              </a:rPr>
              <a:pPr algn="r"/>
              <a:t>5</a:t>
            </a:fld>
            <a:endParaRPr lang="it-IT" sz="1200">
              <a:solidFill>
                <a:srgbClr val="898989"/>
              </a:solidFill>
              <a:latin typeface="Calibri" pitchFamily="34" charset="0"/>
              <a:ea typeface="ＭＳ Ｐゴシック"/>
              <a:cs typeface="ＭＳ Ｐゴシック"/>
            </a:endParaRPr>
          </a:p>
        </p:txBody>
      </p:sp>
      <p:pic>
        <p:nvPicPr>
          <p:cNvPr id="22532"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22533"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txBox="1">
            <a:spLocks noGrp="1"/>
          </p:cNvSpPr>
          <p:nvPr/>
        </p:nvSpPr>
        <p:spPr>
          <a:xfrm>
            <a:off x="457200" y="6356350"/>
            <a:ext cx="2133600" cy="365125"/>
          </a:xfrm>
          <a:prstGeom prst="rect">
            <a:avLst/>
          </a:prstGeom>
          <a:noFill/>
        </p:spPr>
        <p:txBody>
          <a:bodyPr anchor="ctr"/>
          <a:lstStyle/>
          <a:p>
            <a:pPr fontAlgn="auto">
              <a:spcBef>
                <a:spcPts val="0"/>
              </a:spcBef>
              <a:spcAft>
                <a:spcPts val="0"/>
              </a:spcAft>
              <a:defRPr/>
            </a:pPr>
            <a:endParaRPr lang="it-IT" sz="1200" dirty="0">
              <a:solidFill>
                <a:schemeClr val="tx1">
                  <a:tint val="75000"/>
                </a:schemeClr>
              </a:solidFill>
              <a:latin typeface="+mn-lt"/>
            </a:endParaRPr>
          </a:p>
        </p:txBody>
      </p:sp>
      <p:sp>
        <p:nvSpPr>
          <p:cNvPr id="2" name="CasellaDiTesto 7"/>
          <p:cNvSpPr txBox="1">
            <a:spLocks noChangeArrowheads="1"/>
          </p:cNvSpPr>
          <p:nvPr/>
        </p:nvSpPr>
        <p:spPr bwMode="auto">
          <a:xfrm>
            <a:off x="5867400" y="1052513"/>
            <a:ext cx="3000375" cy="404812"/>
          </a:xfrm>
          <a:prstGeom prst="rect">
            <a:avLst/>
          </a:prstGeom>
          <a:solidFill>
            <a:srgbClr val="FF0000"/>
          </a:solidFill>
          <a:ln w="38100">
            <a:solidFill>
              <a:schemeClr val="bg1"/>
            </a:solidFill>
            <a:miter lim="800000"/>
            <a:headEnd/>
            <a:tailEnd/>
          </a:ln>
          <a:effectLst>
            <a:outerShdw blurRad="63500" dist="20000" dir="5400000" rotWithShape="0">
              <a:srgbClr val="000000">
                <a:alpha val="37999"/>
              </a:srgbClr>
            </a:outerShdw>
          </a:effectLst>
        </p:spPr>
        <p:txBody>
          <a:bodyPr>
            <a:spAutoFit/>
          </a:bodyPr>
          <a:lstStyle/>
          <a:p>
            <a:pPr marL="92075" lvl="1" algn="ctr" fontAlgn="auto">
              <a:spcBef>
                <a:spcPts val="0"/>
              </a:spcBef>
              <a:spcAft>
                <a:spcPts val="0"/>
              </a:spcAft>
              <a:defRPr/>
            </a:pPr>
            <a:r>
              <a:rPr lang="it-IT" b="1" dirty="0">
                <a:solidFill>
                  <a:schemeClr val="bg1"/>
                </a:solidFill>
                <a:latin typeface="+mn-lt"/>
              </a:rPr>
              <a:t>Notifiche on </a:t>
            </a:r>
            <a:r>
              <a:rPr lang="it-IT" b="1" dirty="0" err="1">
                <a:solidFill>
                  <a:schemeClr val="bg1"/>
                </a:solidFill>
                <a:latin typeface="+mn-lt"/>
              </a:rPr>
              <a:t>line</a:t>
            </a:r>
            <a:endParaRPr lang="it-IT" b="1" dirty="0">
              <a:solidFill>
                <a:schemeClr val="bg1"/>
              </a:solidFill>
              <a:latin typeface="+mn-l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3124200" y="6356350"/>
            <a:ext cx="2895600" cy="365125"/>
          </a:xfrm>
        </p:spPr>
        <p:txBody>
          <a:bodyPr/>
          <a:lstStyle/>
          <a:p>
            <a:pPr algn="ctr">
              <a:defRPr/>
            </a:pPr>
            <a:fld id="{3E2745D8-F68D-43F3-9F27-D4F90D69BC52}" type="slidenum">
              <a:rPr lang="en-US"/>
              <a:pPr algn="ctr">
                <a:defRPr/>
              </a:pPr>
              <a:t>50</a:t>
            </a:fld>
            <a:endParaRPr lang="en-US"/>
          </a:p>
        </p:txBody>
      </p:sp>
      <p:grpSp>
        <p:nvGrpSpPr>
          <p:cNvPr id="2" name="Gruppo 39"/>
          <p:cNvGrpSpPr>
            <a:grpSpLocks/>
          </p:cNvGrpSpPr>
          <p:nvPr/>
        </p:nvGrpSpPr>
        <p:grpSpPr bwMode="auto">
          <a:xfrm>
            <a:off x="3286125" y="3071813"/>
            <a:ext cx="1082675" cy="1314450"/>
            <a:chOff x="2087537" y="3071308"/>
            <a:chExt cx="1082989" cy="1314657"/>
          </a:xfrm>
        </p:grpSpPr>
        <p:grpSp>
          <p:nvGrpSpPr>
            <p:cNvPr id="90157" name="Group 7"/>
            <p:cNvGrpSpPr>
              <a:grpSpLocks/>
            </p:cNvGrpSpPr>
            <p:nvPr/>
          </p:nvGrpSpPr>
          <p:grpSpPr bwMode="auto">
            <a:xfrm>
              <a:off x="2157602" y="3071308"/>
              <a:ext cx="874570" cy="869744"/>
              <a:chOff x="1668511" y="3377231"/>
              <a:chExt cx="874570" cy="869744"/>
            </a:xfrm>
          </p:grpSpPr>
          <p:pic>
            <p:nvPicPr>
              <p:cNvPr id="90159" name="Picture 9" descr="C:\Users\salvatore.scelzo\Lavoro\Documentazione\Icone\PNG\Folder.png"/>
              <p:cNvPicPr>
                <a:picLocks noChangeAspect="1" noChangeArrowheads="1"/>
              </p:cNvPicPr>
              <p:nvPr/>
            </p:nvPicPr>
            <p:blipFill>
              <a:blip r:embed="rId2"/>
              <a:srcRect/>
              <a:stretch>
                <a:fillRect/>
              </a:stretch>
            </p:blipFill>
            <p:spPr bwMode="auto">
              <a:xfrm>
                <a:off x="1668511" y="3396074"/>
                <a:ext cx="874570" cy="850901"/>
              </a:xfrm>
              <a:prstGeom prst="rect">
                <a:avLst/>
              </a:prstGeom>
              <a:noFill/>
              <a:ln w="9525">
                <a:noFill/>
                <a:miter lim="800000"/>
                <a:headEnd/>
                <a:tailEnd/>
              </a:ln>
            </p:spPr>
          </p:pic>
          <p:pic>
            <p:nvPicPr>
              <p:cNvPr id="90160" name="Picture 11" descr="C:\Users\salvatore.scelzo\Lavoro\Documentazione\Icone\application_pdf.png"/>
              <p:cNvPicPr>
                <a:picLocks noChangeAspect="1" noChangeArrowheads="1"/>
              </p:cNvPicPr>
              <p:nvPr/>
            </p:nvPicPr>
            <p:blipFill>
              <a:blip r:embed="rId3"/>
              <a:srcRect/>
              <a:stretch>
                <a:fillRect/>
              </a:stretch>
            </p:blipFill>
            <p:spPr bwMode="auto">
              <a:xfrm>
                <a:off x="1967173" y="3377231"/>
                <a:ext cx="502024" cy="487485"/>
              </a:xfrm>
              <a:prstGeom prst="rect">
                <a:avLst/>
              </a:prstGeom>
              <a:noFill/>
              <a:ln w="9525">
                <a:noFill/>
                <a:miter lim="800000"/>
                <a:headEnd/>
                <a:tailEnd/>
              </a:ln>
            </p:spPr>
          </p:pic>
        </p:grpSp>
        <p:sp>
          <p:nvSpPr>
            <p:cNvPr id="90158" name="TextBox 29"/>
            <p:cNvSpPr txBox="1">
              <a:spLocks noChangeArrowheads="1"/>
            </p:cNvSpPr>
            <p:nvPr/>
          </p:nvSpPr>
          <p:spPr bwMode="auto">
            <a:xfrm>
              <a:off x="2087537" y="3924300"/>
              <a:ext cx="1082989" cy="461665"/>
            </a:xfrm>
            <a:prstGeom prst="rect">
              <a:avLst/>
            </a:prstGeom>
            <a:noFill/>
            <a:ln w="9525">
              <a:noFill/>
              <a:miter lim="800000"/>
              <a:headEnd/>
              <a:tailEnd/>
            </a:ln>
          </p:spPr>
          <p:txBody>
            <a:bodyPr wrap="none">
              <a:spAutoFit/>
            </a:bodyPr>
            <a:lstStyle/>
            <a:p>
              <a:pPr algn="ctr"/>
              <a:r>
                <a:rPr lang="it-IT" sz="1200" i="1">
                  <a:latin typeface="Calibri" pitchFamily="34" charset="0"/>
                </a:rPr>
                <a:t>Acquisizione e</a:t>
              </a:r>
            </a:p>
            <a:p>
              <a:pPr algn="ctr"/>
              <a:r>
                <a:rPr lang="it-IT" sz="1200" i="1">
                  <a:latin typeface="Calibri" pitchFamily="34" charset="0"/>
                </a:rPr>
                <a:t>Classificazione</a:t>
              </a:r>
              <a:endParaRPr lang="en-US" sz="1200" i="1">
                <a:latin typeface="Calibri" pitchFamily="34" charset="0"/>
              </a:endParaRPr>
            </a:p>
          </p:txBody>
        </p:sp>
      </p:grpSp>
      <p:sp>
        <p:nvSpPr>
          <p:cNvPr id="36" name="Rectangle 2"/>
          <p:cNvSpPr txBox="1">
            <a:spLocks noChangeArrowheads="1"/>
          </p:cNvSpPr>
          <p:nvPr/>
        </p:nvSpPr>
        <p:spPr bwMode="gray">
          <a:xfrm>
            <a:off x="468313" y="692150"/>
            <a:ext cx="7637462" cy="554038"/>
          </a:xfrm>
          <a:prstGeom prst="rect">
            <a:avLst/>
          </a:prstGeom>
          <a:noFill/>
          <a:ln w="9525">
            <a:noFill/>
            <a:miter lim="800000"/>
            <a:headEnd/>
            <a:tailEnd/>
          </a:ln>
        </p:spPr>
        <p:txBody>
          <a:bodyPr lIns="0" tIns="0" rIns="0" bIns="0" anchor="b">
            <a:spAutoFit/>
          </a:bodyPr>
          <a:lstStyle/>
          <a:p>
            <a:pPr eaLnBrk="0" fontAlgn="auto" hangingPunct="0">
              <a:spcBef>
                <a:spcPts val="0"/>
              </a:spcBef>
              <a:spcAft>
                <a:spcPts val="0"/>
              </a:spcAft>
              <a:defRPr/>
            </a:pPr>
            <a:r>
              <a:rPr lang="it-IT" sz="3600" dirty="0">
                <a:solidFill>
                  <a:schemeClr val="accent1">
                    <a:lumMod val="75000"/>
                  </a:schemeClr>
                </a:solidFill>
                <a:latin typeface="+mj-lt"/>
                <a:ea typeface="+mj-ea"/>
                <a:cs typeface="+mj-cs"/>
              </a:rPr>
              <a:t>c) Condivisione documenti</a:t>
            </a:r>
            <a:endParaRPr lang="en-US" sz="1600" b="1" i="1" kern="0" dirty="0">
              <a:solidFill>
                <a:schemeClr val="bg1"/>
              </a:solidFill>
              <a:latin typeface="Trebuchet MS" pitchFamily="34" charset="0"/>
              <a:ea typeface="+mj-ea"/>
              <a:cs typeface="+mj-cs"/>
            </a:endParaRPr>
          </a:p>
        </p:txBody>
      </p:sp>
      <p:grpSp>
        <p:nvGrpSpPr>
          <p:cNvPr id="5" name="Gruppo 37"/>
          <p:cNvGrpSpPr>
            <a:grpSpLocks/>
          </p:cNvGrpSpPr>
          <p:nvPr/>
        </p:nvGrpSpPr>
        <p:grpSpPr bwMode="auto">
          <a:xfrm>
            <a:off x="4643438" y="2928938"/>
            <a:ext cx="2433637" cy="1547812"/>
            <a:chOff x="3181292" y="2857496"/>
            <a:chExt cx="2434283" cy="1547519"/>
          </a:xfrm>
        </p:grpSpPr>
        <p:sp>
          <p:nvSpPr>
            <p:cNvPr id="28" name="Down Arrow 27"/>
            <p:cNvSpPr/>
            <p:nvPr/>
          </p:nvSpPr>
          <p:spPr bwMode="auto">
            <a:xfrm rot="16200000">
              <a:off x="3253674"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pic>
          <p:nvPicPr>
            <p:cNvPr id="90150" name="Picture 9" descr="C:\Users\salvatore.scelzo\Lavoro\Documentazione\Icone\PNG\Folder.png"/>
            <p:cNvPicPr>
              <a:picLocks noChangeAspect="1" noChangeArrowheads="1"/>
            </p:cNvPicPr>
            <p:nvPr/>
          </p:nvPicPr>
          <p:blipFill>
            <a:blip r:embed="rId2"/>
            <a:srcRect/>
            <a:stretch>
              <a:fillRect/>
            </a:stretch>
          </p:blipFill>
          <p:spPr bwMode="auto">
            <a:xfrm>
              <a:off x="3886994" y="3054200"/>
              <a:ext cx="874773" cy="850901"/>
            </a:xfrm>
            <a:prstGeom prst="rect">
              <a:avLst/>
            </a:prstGeom>
            <a:noFill/>
            <a:ln w="9525">
              <a:noFill/>
              <a:miter lim="800000"/>
              <a:headEnd/>
              <a:tailEnd/>
            </a:ln>
          </p:spPr>
        </p:pic>
        <p:sp>
          <p:nvSpPr>
            <p:cNvPr id="90151" name="TextBox 45"/>
            <p:cNvSpPr txBox="1">
              <a:spLocks noChangeArrowheads="1"/>
            </p:cNvSpPr>
            <p:nvPr/>
          </p:nvSpPr>
          <p:spPr bwMode="auto">
            <a:xfrm>
              <a:off x="3803774" y="3943350"/>
              <a:ext cx="965329" cy="461665"/>
            </a:xfrm>
            <a:prstGeom prst="rect">
              <a:avLst/>
            </a:prstGeom>
            <a:noFill/>
            <a:ln w="9525">
              <a:noFill/>
              <a:miter lim="800000"/>
              <a:headEnd/>
              <a:tailEnd/>
            </a:ln>
          </p:spPr>
          <p:txBody>
            <a:bodyPr wrap="none">
              <a:spAutoFit/>
            </a:bodyPr>
            <a:lstStyle/>
            <a:p>
              <a:pPr algn="ctr"/>
              <a:r>
                <a:rPr lang="it-IT" sz="1200" i="1">
                  <a:latin typeface="Calibri" pitchFamily="34" charset="0"/>
                </a:rPr>
                <a:t>Condivisione</a:t>
              </a:r>
            </a:p>
            <a:p>
              <a:pPr algn="ctr"/>
              <a:r>
                <a:rPr lang="it-IT" sz="1200" i="1">
                  <a:latin typeface="Calibri" pitchFamily="34" charset="0"/>
                </a:rPr>
                <a:t>Documenti</a:t>
              </a:r>
              <a:endParaRPr lang="en-US" sz="1200" i="1">
                <a:latin typeface="Calibri" pitchFamily="34" charset="0"/>
              </a:endParaRPr>
            </a:p>
          </p:txBody>
        </p:sp>
        <p:grpSp>
          <p:nvGrpSpPr>
            <p:cNvPr id="90152" name="Group 49"/>
            <p:cNvGrpSpPr>
              <a:grpSpLocks/>
            </p:cNvGrpSpPr>
            <p:nvPr/>
          </p:nvGrpSpPr>
          <p:grpSpPr bwMode="auto">
            <a:xfrm>
              <a:off x="4695826" y="3141762"/>
              <a:ext cx="919749" cy="276999"/>
              <a:chOff x="4695826" y="3141762"/>
              <a:chExt cx="919749" cy="276999"/>
            </a:xfrm>
          </p:grpSpPr>
          <p:sp>
            <p:nvSpPr>
              <p:cNvPr id="48" name="Rectangle 47"/>
              <p:cNvSpPr/>
              <p:nvPr/>
            </p:nvSpPr>
            <p:spPr>
              <a:xfrm>
                <a:off x="4820027" y="3141604"/>
                <a:ext cx="795548" cy="277761"/>
              </a:xfrm>
              <a:prstGeom prst="rect">
                <a:avLst/>
              </a:prstGeom>
            </p:spPr>
            <p:txBody>
              <a:bodyPr wrap="none">
                <a:spAutoFit/>
              </a:bodyPr>
              <a:lstStyle/>
              <a:p>
                <a:pPr fontAlgn="auto">
                  <a:spcBef>
                    <a:spcPts val="0"/>
                  </a:spcBef>
                  <a:spcAft>
                    <a:spcPts val="0"/>
                  </a:spcAft>
                  <a:defRPr/>
                </a:pPr>
                <a:r>
                  <a:rPr lang="it-IT" sz="1050" dirty="0">
                    <a:solidFill>
                      <a:srgbClr val="002060"/>
                    </a:solidFill>
                    <a:latin typeface="Trebuchet MS" pitchFamily="34" charset="0"/>
                  </a:rPr>
                  <a:t>Ufficio</a:t>
                </a:r>
                <a:r>
                  <a:rPr lang="it-IT" sz="1200" dirty="0">
                    <a:solidFill>
                      <a:srgbClr val="002060"/>
                    </a:solidFill>
                    <a:latin typeface="Trebuchet MS" pitchFamily="34" charset="0"/>
                  </a:rPr>
                  <a:t>: </a:t>
                </a:r>
                <a:r>
                  <a:rPr lang="it-IT" sz="1200" dirty="0">
                    <a:solidFill>
                      <a:srgbClr val="0070C0"/>
                    </a:solidFill>
                    <a:latin typeface="Trebuchet MS" pitchFamily="34" charset="0"/>
                  </a:rPr>
                  <a:t>B</a:t>
                </a:r>
                <a:endParaRPr lang="en-US" sz="1200" dirty="0">
                  <a:solidFill>
                    <a:srgbClr val="0070C0"/>
                  </a:solidFill>
                  <a:latin typeface="Trebuchet MS" pitchFamily="34" charset="0"/>
                </a:endParaRPr>
              </a:p>
            </p:txBody>
          </p:sp>
          <p:sp>
            <p:nvSpPr>
              <p:cNvPr id="90155" name="Rectangle 48"/>
              <p:cNvSpPr>
                <a:spLocks noChangeArrowheads="1"/>
              </p:cNvSpPr>
              <p:nvPr/>
            </p:nvSpPr>
            <p:spPr bwMode="auto">
              <a:xfrm>
                <a:off x="4714875" y="3219450"/>
                <a:ext cx="142875" cy="133350"/>
              </a:xfrm>
              <a:prstGeom prst="rect">
                <a:avLst/>
              </a:prstGeom>
              <a:solidFill>
                <a:schemeClr val="bg1"/>
              </a:solidFill>
              <a:ln w="9525" algn="ctr">
                <a:solidFill>
                  <a:schemeClr val="tx1"/>
                </a:solidFill>
                <a:round/>
                <a:headEnd/>
                <a:tailEnd/>
              </a:ln>
            </p:spPr>
            <p:txBody>
              <a:bodyPr wrap="none" lIns="72000" tIns="72000" rIns="72000" bIns="72000" anchor="ctr"/>
              <a:lstStyle/>
              <a:p>
                <a:pPr algn="ctr" eaLnBrk="0" hangingPunct="0">
                  <a:spcBef>
                    <a:spcPct val="20000"/>
                  </a:spcBef>
                  <a:buSzPct val="100000"/>
                  <a:buFont typeface="Wingdings" pitchFamily="2" charset="2"/>
                  <a:buNone/>
                </a:pPr>
                <a:endParaRPr lang="en-US" sz="1400" b="1"/>
              </a:p>
            </p:txBody>
          </p:sp>
          <p:pic>
            <p:nvPicPr>
              <p:cNvPr id="90156" name="Picture 3" descr="C:\Users\m.fattorusso\Desktop\Personale\Icons\check.png"/>
              <p:cNvPicPr>
                <a:picLocks noChangeAspect="1" noChangeArrowheads="1"/>
              </p:cNvPicPr>
              <p:nvPr/>
            </p:nvPicPr>
            <p:blipFill>
              <a:blip r:embed="rId4"/>
              <a:srcRect/>
              <a:stretch>
                <a:fillRect/>
              </a:stretch>
            </p:blipFill>
            <p:spPr bwMode="auto">
              <a:xfrm>
                <a:off x="4695826" y="3143250"/>
                <a:ext cx="209550" cy="209550"/>
              </a:xfrm>
              <a:prstGeom prst="rect">
                <a:avLst/>
              </a:prstGeom>
              <a:noFill/>
              <a:ln w="9525">
                <a:noFill/>
                <a:miter lim="800000"/>
                <a:headEnd/>
                <a:tailEnd/>
              </a:ln>
            </p:spPr>
          </p:pic>
        </p:grpSp>
        <p:pic>
          <p:nvPicPr>
            <p:cNvPr id="90153" name="Picture 5" descr="C:\Users\m.fattorusso\Desktop\Icone\Icone\2_office_selection.png"/>
            <p:cNvPicPr>
              <a:picLocks noChangeAspect="1" noChangeArrowheads="1"/>
            </p:cNvPicPr>
            <p:nvPr/>
          </p:nvPicPr>
          <p:blipFill>
            <a:blip r:embed="rId5"/>
            <a:srcRect/>
            <a:stretch>
              <a:fillRect/>
            </a:stretch>
          </p:blipFill>
          <p:spPr bwMode="auto">
            <a:xfrm>
              <a:off x="3786182" y="2857496"/>
              <a:ext cx="517424" cy="517424"/>
            </a:xfrm>
            <a:prstGeom prst="rect">
              <a:avLst/>
            </a:prstGeom>
            <a:noFill/>
            <a:ln w="9525">
              <a:noFill/>
              <a:miter lim="800000"/>
              <a:headEnd/>
              <a:tailEnd/>
            </a:ln>
          </p:spPr>
        </p:pic>
      </p:grpSp>
      <p:sp>
        <p:nvSpPr>
          <p:cNvPr id="55" name="Down Arrow 54"/>
          <p:cNvSpPr/>
          <p:nvPr/>
        </p:nvSpPr>
        <p:spPr bwMode="auto">
          <a:xfrm rot="16200000">
            <a:off x="2501242" y="5428320"/>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8" name="Gruppo 52"/>
          <p:cNvGrpSpPr>
            <a:grpSpLocks/>
          </p:cNvGrpSpPr>
          <p:nvPr/>
        </p:nvGrpSpPr>
        <p:grpSpPr bwMode="auto">
          <a:xfrm>
            <a:off x="3857625" y="5295900"/>
            <a:ext cx="1157288" cy="1133475"/>
            <a:chOff x="3857620" y="5214950"/>
            <a:chExt cx="1157289" cy="1134255"/>
          </a:xfrm>
        </p:grpSpPr>
        <p:grpSp>
          <p:nvGrpSpPr>
            <p:cNvPr id="90143" name="Group 53"/>
            <p:cNvGrpSpPr>
              <a:grpSpLocks/>
            </p:cNvGrpSpPr>
            <p:nvPr/>
          </p:nvGrpSpPr>
          <p:grpSpPr bwMode="auto">
            <a:xfrm>
              <a:off x="3929058" y="5214950"/>
              <a:ext cx="1085851" cy="885826"/>
              <a:chOff x="4371975" y="4838700"/>
              <a:chExt cx="1085851" cy="885826"/>
            </a:xfrm>
          </p:grpSpPr>
          <p:pic>
            <p:nvPicPr>
              <p:cNvPr id="90145" name="Picture 6" descr="C:\Users\m.fattorusso\Desktop\Icone\Icone\6_folder_treeview.png"/>
              <p:cNvPicPr>
                <a:picLocks noChangeAspect="1" noChangeArrowheads="1"/>
              </p:cNvPicPr>
              <p:nvPr/>
            </p:nvPicPr>
            <p:blipFill>
              <a:blip r:embed="rId6"/>
              <a:srcRect/>
              <a:stretch>
                <a:fillRect/>
              </a:stretch>
            </p:blipFill>
            <p:spPr bwMode="auto">
              <a:xfrm>
                <a:off x="4371975" y="4838700"/>
                <a:ext cx="809625" cy="809625"/>
              </a:xfrm>
              <a:prstGeom prst="rect">
                <a:avLst/>
              </a:prstGeom>
              <a:noFill/>
              <a:ln w="9525">
                <a:noFill/>
                <a:miter lim="800000"/>
                <a:headEnd/>
                <a:tailEnd/>
              </a:ln>
            </p:spPr>
          </p:pic>
          <p:pic>
            <p:nvPicPr>
              <p:cNvPr id="90146" name="Picture 4" descr="C:\Users\m.fattorusso\Desktop\Icone\Icone\1_magnifyingglass_2.png"/>
              <p:cNvPicPr>
                <a:picLocks noChangeAspect="1" noChangeArrowheads="1"/>
              </p:cNvPicPr>
              <p:nvPr/>
            </p:nvPicPr>
            <p:blipFill>
              <a:blip r:embed="rId7"/>
              <a:srcRect/>
              <a:stretch>
                <a:fillRect/>
              </a:stretch>
            </p:blipFill>
            <p:spPr bwMode="auto">
              <a:xfrm>
                <a:off x="4692752" y="4959452"/>
                <a:ext cx="765074" cy="765074"/>
              </a:xfrm>
              <a:prstGeom prst="rect">
                <a:avLst/>
              </a:prstGeom>
              <a:noFill/>
              <a:ln w="9525">
                <a:noFill/>
                <a:miter lim="800000"/>
                <a:headEnd/>
                <a:tailEnd/>
              </a:ln>
            </p:spPr>
          </p:pic>
        </p:grpSp>
        <p:sp>
          <p:nvSpPr>
            <p:cNvPr id="90144" name="TextBox 55"/>
            <p:cNvSpPr txBox="1">
              <a:spLocks noChangeArrowheads="1"/>
            </p:cNvSpPr>
            <p:nvPr/>
          </p:nvSpPr>
          <p:spPr bwMode="auto">
            <a:xfrm>
              <a:off x="3857620" y="6072206"/>
              <a:ext cx="1049775" cy="276999"/>
            </a:xfrm>
            <a:prstGeom prst="rect">
              <a:avLst/>
            </a:prstGeom>
            <a:noFill/>
            <a:ln w="9525">
              <a:noFill/>
              <a:miter lim="800000"/>
              <a:headEnd/>
              <a:tailEnd/>
            </a:ln>
          </p:spPr>
          <p:txBody>
            <a:bodyPr wrap="none">
              <a:spAutoFit/>
            </a:bodyPr>
            <a:lstStyle/>
            <a:p>
              <a:pPr algn="ctr"/>
              <a:r>
                <a:rPr lang="it-IT" sz="1200" i="1">
                  <a:latin typeface="Calibri" pitchFamily="34" charset="0"/>
                </a:rPr>
                <a:t>Consultazione</a:t>
              </a:r>
              <a:endParaRPr lang="en-US" sz="1200" i="1">
                <a:latin typeface="Calibri" pitchFamily="34" charset="0"/>
              </a:endParaRPr>
            </a:p>
          </p:txBody>
        </p:sp>
      </p:grpSp>
      <p:grpSp>
        <p:nvGrpSpPr>
          <p:cNvPr id="12" name="Gruppo 51"/>
          <p:cNvGrpSpPr>
            <a:grpSpLocks/>
          </p:cNvGrpSpPr>
          <p:nvPr/>
        </p:nvGrpSpPr>
        <p:grpSpPr bwMode="auto">
          <a:xfrm>
            <a:off x="500063" y="5214938"/>
            <a:ext cx="1465262" cy="1176337"/>
            <a:chOff x="500034" y="5214950"/>
            <a:chExt cx="1465466" cy="1176045"/>
          </a:xfrm>
        </p:grpSpPr>
        <p:sp>
          <p:nvSpPr>
            <p:cNvPr id="90141" name="TextBox 38"/>
            <p:cNvSpPr txBox="1">
              <a:spLocks noChangeArrowheads="1"/>
            </p:cNvSpPr>
            <p:nvPr/>
          </p:nvSpPr>
          <p:spPr bwMode="auto">
            <a:xfrm>
              <a:off x="500034" y="5929330"/>
              <a:ext cx="1465466" cy="461665"/>
            </a:xfrm>
            <a:prstGeom prst="rect">
              <a:avLst/>
            </a:prstGeom>
            <a:noFill/>
            <a:ln w="9525">
              <a:noFill/>
              <a:miter lim="800000"/>
              <a:headEnd/>
              <a:tailEnd/>
            </a:ln>
          </p:spPr>
          <p:txBody>
            <a:bodyPr wrap="none">
              <a:spAutoFit/>
            </a:bodyPr>
            <a:lstStyle/>
            <a:p>
              <a:pPr algn="ctr"/>
              <a:r>
                <a:rPr lang="it-IT" sz="1200" i="1">
                  <a:latin typeface="Calibri" pitchFamily="34" charset="0"/>
                </a:rPr>
                <a:t>Utente: Luigi Bianchi</a:t>
              </a:r>
            </a:p>
            <a:p>
              <a:pPr algn="ctr"/>
              <a:r>
                <a:rPr lang="it-IT" sz="1200" i="1">
                  <a:latin typeface="Calibri" pitchFamily="34" charset="0"/>
                </a:rPr>
                <a:t>Ufficio: B</a:t>
              </a:r>
            </a:p>
          </p:txBody>
        </p:sp>
        <p:pic>
          <p:nvPicPr>
            <p:cNvPr id="90142" name="Picture 38" descr="j0432621"/>
            <p:cNvPicPr>
              <a:picLocks noChangeAspect="1" noChangeArrowheads="1"/>
            </p:cNvPicPr>
            <p:nvPr/>
          </p:nvPicPr>
          <p:blipFill>
            <a:blip r:embed="rId8"/>
            <a:srcRect/>
            <a:stretch>
              <a:fillRect/>
            </a:stretch>
          </p:blipFill>
          <p:spPr bwMode="auto">
            <a:xfrm>
              <a:off x="1000100" y="5214950"/>
              <a:ext cx="654755" cy="645561"/>
            </a:xfrm>
            <a:prstGeom prst="rect">
              <a:avLst/>
            </a:prstGeom>
            <a:noFill/>
            <a:ln w="9525">
              <a:noFill/>
              <a:miter lim="800000"/>
              <a:headEnd/>
              <a:tailEnd/>
            </a:ln>
          </p:spPr>
        </p:pic>
      </p:grpSp>
      <p:sp>
        <p:nvSpPr>
          <p:cNvPr id="37" name="TextBox 36"/>
          <p:cNvSpPr txBox="1"/>
          <p:nvPr/>
        </p:nvSpPr>
        <p:spPr>
          <a:xfrm>
            <a:off x="2828925" y="1676400"/>
            <a:ext cx="6165850" cy="830263"/>
          </a:xfrm>
          <a:prstGeom prst="rect">
            <a:avLst/>
          </a:prstGeom>
          <a:noFill/>
        </p:spPr>
        <p:txBody>
          <a:bodyPr>
            <a:spAutoFit/>
          </a:bodyPr>
          <a:lstStyle/>
          <a:p>
            <a:pPr fontAlgn="auto">
              <a:spcBef>
                <a:spcPts val="0"/>
              </a:spcBef>
              <a:spcAft>
                <a:spcPts val="0"/>
              </a:spcAft>
              <a:defRPr/>
            </a:pPr>
            <a:r>
              <a:rPr lang="it-IT" sz="1600" dirty="0">
                <a:latin typeface="+mn-lt"/>
              </a:rPr>
              <a:t>L’utente </a:t>
            </a:r>
            <a:r>
              <a:rPr lang="it-IT" sz="1600" dirty="0">
                <a:solidFill>
                  <a:schemeClr val="accent2">
                    <a:lumMod val="75000"/>
                  </a:schemeClr>
                </a:solidFill>
                <a:latin typeface="+mn-lt"/>
              </a:rPr>
              <a:t>Mario Ros</a:t>
            </a:r>
            <a:r>
              <a:rPr lang="it-IT" sz="1600" dirty="0">
                <a:latin typeface="+mn-lt"/>
              </a:rPr>
              <a:t>si, che lavora per </a:t>
            </a:r>
            <a:r>
              <a:rPr lang="it-IT" sz="1600" dirty="0">
                <a:solidFill>
                  <a:schemeClr val="accent2">
                    <a:lumMod val="75000"/>
                  </a:schemeClr>
                </a:solidFill>
                <a:latin typeface="+mn-lt"/>
              </a:rPr>
              <a:t>l’ufficio A</a:t>
            </a:r>
            <a:r>
              <a:rPr lang="it-IT" sz="1600" dirty="0">
                <a:latin typeface="+mn-lt"/>
              </a:rPr>
              <a:t>, acquisisce un documento e ne abilita la condivisione con </a:t>
            </a:r>
            <a:r>
              <a:rPr lang="it-IT" sz="1600" dirty="0">
                <a:solidFill>
                  <a:schemeClr val="accent2">
                    <a:lumMod val="75000"/>
                  </a:schemeClr>
                </a:solidFill>
                <a:latin typeface="+mn-lt"/>
              </a:rPr>
              <a:t>l’ufficio B.</a:t>
            </a:r>
            <a:r>
              <a:rPr lang="it-IT" sz="1600" dirty="0">
                <a:latin typeface="+mn-lt"/>
              </a:rPr>
              <a:t> L’utente </a:t>
            </a:r>
            <a:r>
              <a:rPr lang="it-IT" sz="1600" dirty="0">
                <a:solidFill>
                  <a:schemeClr val="accent2">
                    <a:lumMod val="75000"/>
                  </a:schemeClr>
                </a:solidFill>
                <a:latin typeface="+mn-lt"/>
              </a:rPr>
              <a:t>Luigi Bianchi dell’ufficio B </a:t>
            </a:r>
            <a:r>
              <a:rPr lang="it-IT" sz="1600" dirty="0">
                <a:latin typeface="+mn-lt"/>
              </a:rPr>
              <a:t>accede in consultazione al documento.</a:t>
            </a:r>
          </a:p>
        </p:txBody>
      </p:sp>
      <p:grpSp>
        <p:nvGrpSpPr>
          <p:cNvPr id="13" name="Gruppo 40"/>
          <p:cNvGrpSpPr>
            <a:grpSpLocks/>
          </p:cNvGrpSpPr>
          <p:nvPr/>
        </p:nvGrpSpPr>
        <p:grpSpPr bwMode="auto">
          <a:xfrm>
            <a:off x="1000125" y="2714625"/>
            <a:ext cx="1908175" cy="1739900"/>
            <a:chOff x="401918" y="2466976"/>
            <a:chExt cx="1908461" cy="1739817"/>
          </a:xfrm>
        </p:grpSpPr>
        <p:pic>
          <p:nvPicPr>
            <p:cNvPr id="90128" name="Picture 2" descr="C:\Users\m.fattorusso\Desktop\Personale\Icons\document2.png"/>
            <p:cNvPicPr>
              <a:picLocks noChangeAspect="1" noChangeArrowheads="1"/>
            </p:cNvPicPr>
            <p:nvPr/>
          </p:nvPicPr>
          <p:blipFill>
            <a:blip r:embed="rId9"/>
            <a:srcRect/>
            <a:stretch>
              <a:fillRect/>
            </a:stretch>
          </p:blipFill>
          <p:spPr bwMode="auto">
            <a:xfrm>
              <a:off x="1549445" y="2967965"/>
              <a:ext cx="318655" cy="318655"/>
            </a:xfrm>
            <a:prstGeom prst="rect">
              <a:avLst/>
            </a:prstGeom>
            <a:noFill/>
            <a:ln w="9525">
              <a:noFill/>
              <a:miter lim="800000"/>
              <a:headEnd/>
              <a:tailEnd/>
            </a:ln>
          </p:spPr>
        </p:pic>
        <p:grpSp>
          <p:nvGrpSpPr>
            <p:cNvPr id="90129" name="Group 17"/>
            <p:cNvGrpSpPr>
              <a:grpSpLocks/>
            </p:cNvGrpSpPr>
            <p:nvPr/>
          </p:nvGrpSpPr>
          <p:grpSpPr bwMode="auto">
            <a:xfrm>
              <a:off x="401918" y="3034313"/>
              <a:ext cx="1409424" cy="1172480"/>
              <a:chOff x="1428801" y="1288106"/>
              <a:chExt cx="1409424" cy="1172480"/>
            </a:xfrm>
          </p:grpSpPr>
          <p:pic>
            <p:nvPicPr>
              <p:cNvPr id="90139" name="Picture 38" descr="j0432621"/>
              <p:cNvPicPr>
                <a:picLocks noChangeAspect="1" noChangeArrowheads="1"/>
              </p:cNvPicPr>
              <p:nvPr/>
            </p:nvPicPr>
            <p:blipFill>
              <a:blip r:embed="rId8"/>
              <a:srcRect/>
              <a:stretch>
                <a:fillRect/>
              </a:stretch>
            </p:blipFill>
            <p:spPr bwMode="auto">
              <a:xfrm>
                <a:off x="1787247" y="1288106"/>
                <a:ext cx="654755" cy="645561"/>
              </a:xfrm>
              <a:prstGeom prst="rect">
                <a:avLst/>
              </a:prstGeom>
              <a:noFill/>
              <a:ln w="9525">
                <a:noFill/>
                <a:miter lim="800000"/>
                <a:headEnd/>
                <a:tailEnd/>
              </a:ln>
            </p:spPr>
          </p:pic>
          <p:sp>
            <p:nvSpPr>
              <p:cNvPr id="90140" name="TextBox 19"/>
              <p:cNvSpPr txBox="1">
                <a:spLocks noChangeArrowheads="1"/>
              </p:cNvSpPr>
              <p:nvPr/>
            </p:nvSpPr>
            <p:spPr bwMode="auto">
              <a:xfrm>
                <a:off x="1428801" y="1998921"/>
                <a:ext cx="1409424" cy="461665"/>
              </a:xfrm>
              <a:prstGeom prst="rect">
                <a:avLst/>
              </a:prstGeom>
              <a:noFill/>
              <a:ln w="9525">
                <a:noFill/>
                <a:miter lim="800000"/>
                <a:headEnd/>
                <a:tailEnd/>
              </a:ln>
            </p:spPr>
            <p:txBody>
              <a:bodyPr wrap="none">
                <a:spAutoFit/>
              </a:bodyPr>
              <a:lstStyle/>
              <a:p>
                <a:pPr algn="ctr"/>
                <a:r>
                  <a:rPr lang="it-IT" sz="1200" i="1">
                    <a:latin typeface="Calibri" pitchFamily="34" charset="0"/>
                  </a:rPr>
                  <a:t>Utente: Mario Rossi</a:t>
                </a:r>
              </a:p>
              <a:p>
                <a:pPr algn="ctr"/>
                <a:r>
                  <a:rPr lang="it-IT" sz="1200" i="1">
                    <a:latin typeface="Calibri" pitchFamily="34" charset="0"/>
                  </a:rPr>
                  <a:t>Ufficio: A</a:t>
                </a:r>
                <a:endParaRPr lang="en-US" sz="1200" i="1">
                  <a:latin typeface="Calibri" pitchFamily="34" charset="0"/>
                </a:endParaRPr>
              </a:p>
            </p:txBody>
          </p:sp>
        </p:grpSp>
        <p:sp>
          <p:nvSpPr>
            <p:cNvPr id="29" name="Down Arrow 28"/>
            <p:cNvSpPr/>
            <p:nvPr/>
          </p:nvSpPr>
          <p:spPr bwMode="auto">
            <a:xfrm rot="16200000">
              <a:off x="1567379" y="3269997"/>
              <a:ext cx="353320" cy="498083"/>
            </a:xfrm>
            <a:prstGeom prst="downArrow">
              <a:avLst>
                <a:gd name="adj1" fmla="val 73704"/>
                <a:gd name="adj2" fmla="val 67778"/>
              </a:avLst>
            </a:prstGeom>
            <a:gradFill flip="none" rotWithShape="1">
              <a:gsLst>
                <a:gs pos="100000">
                  <a:schemeClr val="bg1"/>
                </a:gs>
                <a:gs pos="20000">
                  <a:schemeClr val="accent1">
                    <a:lumMod val="75000"/>
                  </a:schemeClr>
                </a:gs>
              </a:gsLst>
              <a:lin ang="16200000" scaled="1"/>
              <a:tileRect/>
            </a:gra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nvGrpSpPr>
            <p:cNvPr id="90133" name="Group 40"/>
            <p:cNvGrpSpPr>
              <a:grpSpLocks/>
            </p:cNvGrpSpPr>
            <p:nvPr/>
          </p:nvGrpSpPr>
          <p:grpSpPr bwMode="auto">
            <a:xfrm>
              <a:off x="1057274" y="2466976"/>
              <a:ext cx="1253105" cy="727112"/>
              <a:chOff x="4031797" y="1839850"/>
              <a:chExt cx="1661814" cy="857256"/>
            </a:xfrm>
          </p:grpSpPr>
          <p:pic>
            <p:nvPicPr>
              <p:cNvPr id="90137" name="Picture 6" descr="D:\Documents and Settings\valentina.di.gennaro\My Documents\ICONE\xsane.png"/>
              <p:cNvPicPr>
                <a:picLocks noChangeAspect="1" noChangeArrowheads="1"/>
              </p:cNvPicPr>
              <p:nvPr/>
            </p:nvPicPr>
            <p:blipFill>
              <a:blip r:embed="rId10">
                <a:lum bright="-20000"/>
                <a:grayscl/>
              </a:blip>
              <a:srcRect/>
              <a:stretch>
                <a:fillRect/>
              </a:stretch>
            </p:blipFill>
            <p:spPr bwMode="auto">
              <a:xfrm>
                <a:off x="4031797" y="1839850"/>
                <a:ext cx="857256" cy="857256"/>
              </a:xfrm>
              <a:prstGeom prst="rect">
                <a:avLst/>
              </a:prstGeom>
              <a:noFill/>
              <a:ln w="9525">
                <a:noFill/>
                <a:miter lim="800000"/>
                <a:headEnd/>
                <a:tailEnd/>
              </a:ln>
            </p:spPr>
          </p:pic>
          <p:sp>
            <p:nvSpPr>
              <p:cNvPr id="90138" name="TextBox 42"/>
              <p:cNvSpPr txBox="1">
                <a:spLocks noChangeArrowheads="1"/>
              </p:cNvSpPr>
              <p:nvPr/>
            </p:nvSpPr>
            <p:spPr bwMode="auto">
              <a:xfrm>
                <a:off x="4705948" y="1957271"/>
                <a:ext cx="987663" cy="544297"/>
              </a:xfrm>
              <a:prstGeom prst="rect">
                <a:avLst/>
              </a:prstGeom>
              <a:noFill/>
              <a:ln w="9525">
                <a:noFill/>
                <a:miter lim="800000"/>
                <a:headEnd/>
                <a:tailEnd/>
              </a:ln>
            </p:spPr>
            <p:txBody>
              <a:bodyPr wrap="none">
                <a:spAutoFit/>
              </a:bodyPr>
              <a:lstStyle/>
              <a:p>
                <a:pPr algn="ctr"/>
                <a:r>
                  <a:rPr lang="it-IT" sz="1200" i="1">
                    <a:latin typeface="Calibri" pitchFamily="34" charset="0"/>
                  </a:rPr>
                  <a:t>Off-line</a:t>
                </a:r>
              </a:p>
              <a:p>
                <a:pPr algn="ctr"/>
                <a:r>
                  <a:rPr lang="it-IT" sz="1200" i="1">
                    <a:latin typeface="Calibri" pitchFamily="34" charset="0"/>
                  </a:rPr>
                  <a:t>Scanning</a:t>
                </a:r>
                <a:endParaRPr lang="en-US" sz="1200" i="1">
                  <a:latin typeface="Calibri" pitchFamily="34" charset="0"/>
                </a:endParaRPr>
              </a:p>
            </p:txBody>
          </p:sp>
        </p:grpSp>
        <p:sp>
          <p:nvSpPr>
            <p:cNvPr id="47" name="Down Arrow 46"/>
            <p:cNvSpPr/>
            <p:nvPr/>
          </p:nvSpPr>
          <p:spPr bwMode="auto">
            <a:xfrm rot="19062045">
              <a:off x="608974" y="2482886"/>
              <a:ext cx="353320" cy="498083"/>
            </a:xfrm>
            <a:prstGeom prst="downArrow">
              <a:avLst>
                <a:gd name="adj1" fmla="val 73704"/>
                <a:gd name="adj2" fmla="val 67778"/>
              </a:avLst>
            </a:prstGeom>
            <a:solidFill>
              <a:schemeClr val="accent3">
                <a:lumMod val="65000"/>
              </a:schemeClr>
            </a:solidFill>
            <a:ln w="12700" cap="flat" cmpd="sng" algn="ctr">
              <a:noFill/>
              <a:prstDash val="solid"/>
              <a:round/>
              <a:headEnd type="none" w="sm" len="sm"/>
              <a:tailEnd type="none" w="sm" len="sm"/>
            </a:ln>
            <a:effectLst>
              <a:softEdge rad="12700"/>
            </a:effectLst>
          </p:spPr>
          <p:txBody>
            <a:bodyPr/>
            <a:lstStyle/>
            <a:p>
              <a:pPr fontAlgn="auto">
                <a:spcBef>
                  <a:spcPts val="0"/>
                </a:spcBef>
                <a:spcAft>
                  <a:spcPts val="0"/>
                </a:spcAft>
                <a:defRPr/>
              </a:pPr>
              <a:endParaRPr lang="it-IT" sz="2800">
                <a:solidFill>
                  <a:srgbClr val="002060"/>
                </a:solidFill>
                <a:latin typeface="Trebuchet MS" pitchFamily="34" charset="0"/>
              </a:endParaRPr>
            </a:p>
          </p:txBody>
        </p:sp>
      </p:grpSp>
      <p:grpSp>
        <p:nvGrpSpPr>
          <p:cNvPr id="16" name="Gruppo 49"/>
          <p:cNvGrpSpPr>
            <a:grpSpLocks/>
          </p:cNvGrpSpPr>
          <p:nvPr/>
        </p:nvGrpSpPr>
        <p:grpSpPr bwMode="auto">
          <a:xfrm>
            <a:off x="219075" y="1924050"/>
            <a:ext cx="1157288" cy="546100"/>
            <a:chOff x="219076" y="1924493"/>
            <a:chExt cx="1156703" cy="546247"/>
          </a:xfrm>
        </p:grpSpPr>
        <p:pic>
          <p:nvPicPr>
            <p:cNvPr id="90126" name="Picture 2" descr="C:\Users\m.fattorusso\Desktop\Personale\Icons\txt.png"/>
            <p:cNvPicPr>
              <a:picLocks noChangeAspect="1" noChangeArrowheads="1"/>
            </p:cNvPicPr>
            <p:nvPr/>
          </p:nvPicPr>
          <p:blipFill>
            <a:blip r:embed="rId11">
              <a:lum bright="-30000"/>
              <a:grayscl/>
            </a:blip>
            <a:srcRect/>
            <a:stretch>
              <a:fillRect/>
            </a:stretch>
          </p:blipFill>
          <p:spPr bwMode="auto">
            <a:xfrm>
              <a:off x="219076" y="1924493"/>
              <a:ext cx="546247" cy="546247"/>
            </a:xfrm>
            <a:prstGeom prst="rect">
              <a:avLst/>
            </a:prstGeom>
            <a:noFill/>
            <a:ln w="9525">
              <a:noFill/>
              <a:miter lim="800000"/>
              <a:headEnd/>
              <a:tailEnd/>
            </a:ln>
          </p:spPr>
        </p:pic>
        <p:sp>
          <p:nvSpPr>
            <p:cNvPr id="90127" name="TextBox 50"/>
            <p:cNvSpPr txBox="1">
              <a:spLocks noChangeArrowheads="1"/>
            </p:cNvSpPr>
            <p:nvPr/>
          </p:nvSpPr>
          <p:spPr bwMode="auto">
            <a:xfrm>
              <a:off x="653337" y="1990200"/>
              <a:ext cx="722442" cy="461665"/>
            </a:xfrm>
            <a:prstGeom prst="rect">
              <a:avLst/>
            </a:prstGeom>
            <a:noFill/>
            <a:ln w="9525">
              <a:noFill/>
              <a:miter lim="800000"/>
              <a:headEnd/>
              <a:tailEnd/>
            </a:ln>
          </p:spPr>
          <p:txBody>
            <a:bodyPr wrap="none">
              <a:spAutoFit/>
            </a:bodyPr>
            <a:lstStyle/>
            <a:p>
              <a:pPr algn="ctr"/>
              <a:r>
                <a:rPr lang="it-IT" sz="1200" i="1">
                  <a:latin typeface="Calibri" pitchFamily="34" charset="0"/>
                </a:rPr>
                <a:t>Atto </a:t>
              </a:r>
            </a:p>
            <a:p>
              <a:pPr algn="ctr"/>
              <a:r>
                <a:rPr lang="it-IT" sz="1200" i="1">
                  <a:latin typeface="Calibri" pitchFamily="34" charset="0"/>
                </a:rPr>
                <a:t>cartaceo</a:t>
              </a:r>
              <a:endParaRPr lang="en-US" sz="1200" i="1">
                <a:latin typeface="Calibri" pitchFamily="34" charset="0"/>
              </a:endParaRPr>
            </a:p>
          </p:txBody>
        </p:sp>
      </p:grpSp>
      <p:cxnSp>
        <p:nvCxnSpPr>
          <p:cNvPr id="35" name="Connettore 1 34"/>
          <p:cNvCxnSpPr/>
          <p:nvPr/>
        </p:nvCxnSpPr>
        <p:spPr>
          <a:xfrm>
            <a:off x="500063" y="5000625"/>
            <a:ext cx="7715250" cy="1588"/>
          </a:xfrm>
          <a:prstGeom prst="line">
            <a:avLst/>
          </a:prstGeom>
          <a:ln w="76200">
            <a:solidFill>
              <a:schemeClr val="accent1"/>
            </a:solidFill>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00063" y="273050"/>
            <a:ext cx="8147050" cy="849313"/>
          </a:xfrm>
        </p:spPr>
        <p:txBody>
          <a:bodyPr rtlCol="0">
            <a:normAutofit/>
          </a:bodyPr>
          <a:lstStyle/>
          <a:p>
            <a:pPr eaLnBrk="1" fontAlgn="auto" hangingPunct="1">
              <a:spcAft>
                <a:spcPts val="0"/>
              </a:spcAft>
              <a:defRPr/>
            </a:pPr>
            <a:r>
              <a:rPr lang="it-IT" sz="2900" dirty="0" smtClean="0">
                <a:solidFill>
                  <a:schemeClr val="accent1">
                    <a:lumMod val="75000"/>
                  </a:schemeClr>
                </a:solidFill>
              </a:rPr>
              <a:t>10. Sviluppi futuri</a:t>
            </a:r>
            <a:endParaRPr lang="it-IT" sz="2900" dirty="0"/>
          </a:p>
        </p:txBody>
      </p:sp>
      <p:sp>
        <p:nvSpPr>
          <p:cNvPr id="7" name="Segnaposto numero diapositiva 6"/>
          <p:cNvSpPr>
            <a:spLocks noGrp="1"/>
          </p:cNvSpPr>
          <p:nvPr>
            <p:ph type="sldNum" sz="quarter" idx="12"/>
          </p:nvPr>
        </p:nvSpPr>
        <p:spPr/>
        <p:txBody>
          <a:bodyPr/>
          <a:lstStyle/>
          <a:p>
            <a:pPr>
              <a:defRPr/>
            </a:pPr>
            <a:fld id="{26140CD6-97E0-4085-B9CE-50C3B1129431}" type="slidenum">
              <a:rPr lang="it-IT"/>
              <a:pPr>
                <a:defRPr/>
              </a:pPr>
              <a:t>51</a:t>
            </a:fld>
            <a:endParaRPr lang="it-IT"/>
          </a:p>
        </p:txBody>
      </p:sp>
      <p:graphicFrame>
        <p:nvGraphicFramePr>
          <p:cNvPr id="10" name="Diagramma 9"/>
          <p:cNvGraphicFramePr/>
          <p:nvPr/>
        </p:nvGraphicFramePr>
        <p:xfrm>
          <a:off x="714348" y="1428736"/>
          <a:ext cx="7572428" cy="485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a:spLocks noGrp="1"/>
          </p:cNvSpPr>
          <p:nvPr>
            <p:ph type="title" idx="4294967295"/>
          </p:nvPr>
        </p:nvSpPr>
        <p:spPr/>
        <p:txBody>
          <a:bodyPr/>
          <a:lstStyle/>
          <a:p>
            <a:pPr eaLnBrk="1" hangingPunct="1"/>
            <a:r>
              <a:rPr lang="it-IT" smtClean="0">
                <a:ea typeface="ＭＳ Ｐゴシック"/>
                <a:cs typeface="ＭＳ Ｐゴシック"/>
              </a:rPr>
              <a:t>Obiettivi del programma</a:t>
            </a:r>
          </a:p>
        </p:txBody>
      </p:sp>
      <p:sp>
        <p:nvSpPr>
          <p:cNvPr id="24578" name="Segnaposto numero diapositiva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62C19AE7-1591-4C39-A31B-06F33ACE5939}" type="slidenum">
              <a:rPr lang="it-IT" sz="1200">
                <a:solidFill>
                  <a:srgbClr val="898989"/>
                </a:solidFill>
                <a:latin typeface="Calibri" pitchFamily="34" charset="0"/>
                <a:ea typeface="ＭＳ Ｐゴシック"/>
                <a:cs typeface="ＭＳ Ｐゴシック"/>
              </a:rPr>
              <a:pPr algn="r"/>
              <a:t>6</a:t>
            </a:fld>
            <a:endParaRPr lang="it-IT" sz="1200">
              <a:solidFill>
                <a:srgbClr val="898989"/>
              </a:solidFill>
              <a:latin typeface="Calibri" pitchFamily="34" charset="0"/>
              <a:ea typeface="ＭＳ Ｐゴシック"/>
              <a:cs typeface="ＭＳ Ｐゴシック"/>
            </a:endParaRPr>
          </a:p>
        </p:txBody>
      </p:sp>
      <p:pic>
        <p:nvPicPr>
          <p:cNvPr id="24579"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24580"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txBox="1">
            <a:spLocks noGrp="1"/>
          </p:cNvSpPr>
          <p:nvPr/>
        </p:nvSpPr>
        <p:spPr>
          <a:xfrm>
            <a:off x="457200" y="6356350"/>
            <a:ext cx="2133600" cy="365125"/>
          </a:xfrm>
          <a:prstGeom prst="rect">
            <a:avLst/>
          </a:prstGeom>
          <a:noFill/>
        </p:spPr>
        <p:txBody>
          <a:bodyPr anchor="ctr"/>
          <a:lstStyle/>
          <a:p>
            <a:pPr fontAlgn="auto">
              <a:spcBef>
                <a:spcPts val="0"/>
              </a:spcBef>
              <a:spcAft>
                <a:spcPts val="0"/>
              </a:spcAft>
              <a:defRPr/>
            </a:pPr>
            <a:endParaRPr lang="it-IT" sz="1200" dirty="0">
              <a:solidFill>
                <a:schemeClr val="tx1">
                  <a:tint val="75000"/>
                </a:schemeClr>
              </a:solidFill>
              <a:latin typeface="+mn-lt"/>
            </a:endParaRPr>
          </a:p>
        </p:txBody>
      </p:sp>
      <p:sp>
        <p:nvSpPr>
          <p:cNvPr id="2" name="CasellaDiTesto 7"/>
          <p:cNvSpPr txBox="1">
            <a:spLocks noChangeArrowheads="1"/>
          </p:cNvSpPr>
          <p:nvPr/>
        </p:nvSpPr>
        <p:spPr bwMode="auto">
          <a:xfrm>
            <a:off x="5867400" y="1052513"/>
            <a:ext cx="3000375" cy="369887"/>
          </a:xfrm>
          <a:prstGeom prst="rect">
            <a:avLst/>
          </a:prstGeom>
          <a:solidFill>
            <a:srgbClr val="FF0000"/>
          </a:solidFill>
          <a:ln w="38100">
            <a:solidFill>
              <a:schemeClr val="bg1"/>
            </a:solidFill>
            <a:miter lim="800000"/>
            <a:headEnd/>
            <a:tailEnd/>
          </a:ln>
          <a:effectLst>
            <a:outerShdw blurRad="63500" dist="20000" dir="5400000" rotWithShape="0">
              <a:srgbClr val="000000">
                <a:alpha val="37999"/>
              </a:srgbClr>
            </a:outerShdw>
          </a:effectLst>
        </p:spPr>
        <p:txBody>
          <a:bodyPr>
            <a:spAutoFit/>
          </a:bodyPr>
          <a:lstStyle/>
          <a:p>
            <a:pPr marL="92075" lvl="1" algn="ctr" fontAlgn="auto">
              <a:spcBef>
                <a:spcPts val="0"/>
              </a:spcBef>
              <a:spcAft>
                <a:spcPts val="0"/>
              </a:spcAft>
              <a:defRPr/>
            </a:pPr>
            <a:r>
              <a:rPr lang="it-IT" b="1" dirty="0">
                <a:solidFill>
                  <a:schemeClr val="bg1"/>
                </a:solidFill>
                <a:latin typeface="+mn-lt"/>
              </a:rPr>
              <a:t>Pagamenti telematici</a:t>
            </a:r>
          </a:p>
        </p:txBody>
      </p:sp>
      <p:sp>
        <p:nvSpPr>
          <p:cNvPr id="9" name="Segnaposto contenuto 2"/>
          <p:cNvSpPr txBox="1">
            <a:spLocks/>
          </p:cNvSpPr>
          <p:nvPr/>
        </p:nvSpPr>
        <p:spPr>
          <a:xfrm>
            <a:off x="457200" y="1484313"/>
            <a:ext cx="8229600" cy="4900612"/>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54013" lvl="1" indent="-354013" algn="just" fontAlgn="auto">
              <a:spcAft>
                <a:spcPts val="0"/>
              </a:spcAft>
              <a:buFont typeface="Arial" charset="0"/>
              <a:buNone/>
              <a:defRPr/>
            </a:pPr>
            <a:endParaRPr lang="it-IT" sz="1800" b="1" dirty="0" smtClean="0">
              <a:solidFill>
                <a:schemeClr val="accent1"/>
              </a:solidFill>
              <a:ea typeface="ＭＳ Ｐゴシック" pitchFamily="34" charset="-128"/>
            </a:endParaRPr>
          </a:p>
          <a:p>
            <a:pPr marL="354013" lvl="1" indent="-354013" algn="just" fontAlgn="auto">
              <a:spcAft>
                <a:spcPts val="0"/>
              </a:spcAft>
              <a:buFont typeface="Arial" charset="0"/>
              <a:buNone/>
              <a:defRPr/>
            </a:pPr>
            <a:r>
              <a:rPr lang="it-IT" sz="1800" b="1" dirty="0">
                <a:solidFill>
                  <a:schemeClr val="accent1"/>
                </a:solidFill>
                <a:ea typeface="ＭＳ Ｐゴシック" pitchFamily="34" charset="-128"/>
              </a:rPr>
              <a:t>	</a:t>
            </a:r>
            <a:r>
              <a:rPr lang="it-IT" sz="1800" b="1" dirty="0" smtClean="0">
                <a:solidFill>
                  <a:schemeClr val="accent1"/>
                </a:solidFill>
                <a:ea typeface="ＭＳ Ｐゴシック" pitchFamily="34" charset="-128"/>
              </a:rPr>
              <a:t>L’obiettivo </a:t>
            </a:r>
            <a:r>
              <a:rPr lang="it-IT" sz="1800" b="1" dirty="0">
                <a:solidFill>
                  <a:schemeClr val="accent1"/>
                </a:solidFill>
                <a:ea typeface="ＭＳ Ｐゴシック" pitchFamily="34" charset="-128"/>
              </a:rPr>
              <a:t>è quello di fornire a un soggetto esterno al dominio Giustizia (avvocato), la possibilità di pagare in maniera telematica i contributi previsti dalla normativa vigente per:</a:t>
            </a:r>
          </a:p>
          <a:p>
            <a:pPr marL="354013" lvl="1" indent="-354013" algn="just" fontAlgn="auto">
              <a:spcAft>
                <a:spcPts val="0"/>
              </a:spcAft>
              <a:buFont typeface="Arial" charset="0"/>
              <a:buNone/>
              <a:defRPr/>
            </a:pPr>
            <a:r>
              <a:rPr lang="it-IT" sz="1800" b="1" dirty="0" smtClean="0">
                <a:solidFill>
                  <a:schemeClr val="accent1"/>
                </a:solidFill>
                <a:ea typeface="ＭＳ Ｐゴシック" pitchFamily="34" charset="-128"/>
              </a:rPr>
              <a:t>	- </a:t>
            </a:r>
            <a:r>
              <a:rPr lang="it-IT" sz="1800" b="1" dirty="0">
                <a:solidFill>
                  <a:schemeClr val="accent1"/>
                </a:solidFill>
                <a:ea typeface="ＭＳ Ｐゴシック" pitchFamily="34" charset="-128"/>
              </a:rPr>
              <a:t>iscrizione a ruolo di una causa (contr. unificato e marca bollo diritti di cancelleria) </a:t>
            </a:r>
          </a:p>
          <a:p>
            <a:pPr marL="354013" lvl="1" indent="-354013" algn="just" fontAlgn="auto">
              <a:spcAft>
                <a:spcPts val="0"/>
              </a:spcAft>
              <a:buFont typeface="Arial" charset="0"/>
              <a:buNone/>
              <a:defRPr/>
            </a:pPr>
            <a:r>
              <a:rPr lang="it-IT" sz="1800" b="1" dirty="0" smtClean="0">
                <a:solidFill>
                  <a:schemeClr val="accent1"/>
                </a:solidFill>
                <a:ea typeface="ＭＳ Ｐゴシック" pitchFamily="34" charset="-128"/>
              </a:rPr>
              <a:t>	- </a:t>
            </a:r>
            <a:r>
              <a:rPr lang="it-IT" sz="1800" b="1" dirty="0">
                <a:solidFill>
                  <a:schemeClr val="accent1"/>
                </a:solidFill>
                <a:ea typeface="ＭＳ Ｐゴシック" pitchFamily="34" charset="-128"/>
              </a:rPr>
              <a:t>rilascio copie (semplici o autentiche) </a:t>
            </a:r>
          </a:p>
          <a:p>
            <a:pPr marL="354013" lvl="1" indent="-354013" algn="just" fontAlgn="auto">
              <a:spcAft>
                <a:spcPts val="0"/>
              </a:spcAft>
              <a:buFont typeface="Arial" charset="0"/>
              <a:buNone/>
              <a:defRPr/>
            </a:pPr>
            <a:endParaRPr lang="it-IT" sz="1800" b="1" dirty="0">
              <a:solidFill>
                <a:schemeClr val="accent1"/>
              </a:solidFill>
              <a:ea typeface="ＭＳ Ｐゴシック" pitchFamily="34" charset="-128"/>
            </a:endParaRPr>
          </a:p>
          <a:p>
            <a:pPr marL="354013" lvl="1" indent="-354013" algn="just" fontAlgn="auto">
              <a:spcAft>
                <a:spcPts val="0"/>
              </a:spcAft>
              <a:buFont typeface="Arial" charset="0"/>
              <a:buNone/>
              <a:defRPr/>
            </a:pPr>
            <a:r>
              <a:rPr lang="it-IT" sz="1800" b="1" dirty="0" smtClean="0">
                <a:solidFill>
                  <a:schemeClr val="accent1"/>
                </a:solidFill>
                <a:ea typeface="ＭＳ Ｐゴシック" pitchFamily="34" charset="-128"/>
              </a:rPr>
              <a:t>	L’intervento </a:t>
            </a:r>
            <a:r>
              <a:rPr lang="it-IT" sz="1800" b="1" dirty="0">
                <a:solidFill>
                  <a:schemeClr val="accent1"/>
                </a:solidFill>
                <a:ea typeface="ＭＳ Ｐゴシック" pitchFamily="34" charset="-128"/>
              </a:rPr>
              <a:t>è rivolto in via prioritaria al Processo Civile Telematico e al Processo Penale, il sistema permette anche il pagamento di tutte le altre spese per la giustizia.</a:t>
            </a:r>
          </a:p>
          <a:p>
            <a:pPr marL="354013" lvl="1" indent="-354013" algn="just" fontAlgn="auto">
              <a:spcAft>
                <a:spcPts val="0"/>
              </a:spcAft>
              <a:buFont typeface="Arial" charset="0"/>
              <a:buNone/>
              <a:defRPr/>
            </a:pPr>
            <a:endParaRPr lang="it-IT" sz="1800" b="1" dirty="0">
              <a:solidFill>
                <a:schemeClr val="accent1"/>
              </a:solidFill>
              <a:ea typeface="ＭＳ Ｐゴシック" pitchFamily="34" charset="-128"/>
            </a:endParaRPr>
          </a:p>
          <a:p>
            <a:pPr marL="354013" lvl="1" indent="-354013" algn="just" fontAlgn="auto">
              <a:spcAft>
                <a:spcPts val="0"/>
              </a:spcAft>
              <a:buFont typeface="Arial" charset="0"/>
              <a:buNone/>
              <a:defRPr/>
            </a:pPr>
            <a:r>
              <a:rPr lang="it-IT" sz="1800" b="1" dirty="0" smtClean="0">
                <a:solidFill>
                  <a:schemeClr val="accent1"/>
                </a:solidFill>
                <a:ea typeface="ＭＳ Ｐゴシック" pitchFamily="34" charset="-128"/>
              </a:rPr>
              <a:t>	Il </a:t>
            </a:r>
            <a:r>
              <a:rPr lang="it-IT" sz="1800" b="1" dirty="0">
                <a:solidFill>
                  <a:schemeClr val="accent1"/>
                </a:solidFill>
                <a:ea typeface="ＭＳ Ｐゴシック" pitchFamily="34" charset="-128"/>
              </a:rPr>
              <a:t>d.lgs. 193/2009 ha introdotto la possibilità di pagare con strumenti di “moneta elettronica” il contributo unificato, le marche da bollo e i diritti di copia. </a:t>
            </a:r>
          </a:p>
          <a:p>
            <a:pPr marL="354013" lvl="1" indent="-354013" algn="just" fontAlgn="auto">
              <a:spcAft>
                <a:spcPts val="0"/>
              </a:spcAft>
              <a:buFont typeface="Arial" charset="0"/>
              <a:buNone/>
              <a:defRPr/>
            </a:pPr>
            <a:r>
              <a:rPr lang="it-IT" sz="1800" b="1" dirty="0">
                <a:solidFill>
                  <a:schemeClr val="accent1"/>
                </a:solidFill>
                <a:ea typeface="ＭＳ Ｐゴシック" pitchFamily="34" charset="-128"/>
              </a:rPr>
              <a:t> </a:t>
            </a:r>
          </a:p>
          <a:p>
            <a:pPr marL="354013" lvl="1" indent="-354013" algn="just" fontAlgn="auto">
              <a:spcAft>
                <a:spcPts val="0"/>
              </a:spcAft>
              <a:buFont typeface="Arial" charset="0"/>
              <a:buNone/>
              <a:defRPr/>
            </a:pPr>
            <a:r>
              <a:rPr lang="it-IT" sz="1800" b="1" dirty="0" smtClean="0">
                <a:solidFill>
                  <a:schemeClr val="accent1"/>
                </a:solidFill>
                <a:ea typeface="ＭＳ Ｐゴシック" pitchFamily="34" charset="-128"/>
              </a:rPr>
              <a:t>	Il </a:t>
            </a:r>
            <a:r>
              <a:rPr lang="it-IT" sz="1800" b="1" dirty="0">
                <a:solidFill>
                  <a:schemeClr val="accent1"/>
                </a:solidFill>
                <a:ea typeface="ＭＳ Ｐゴシック" pitchFamily="34" charset="-128"/>
              </a:rPr>
              <a:t>servizio viene messo a disposizione degli avvocati direttamente sul portale del Ministero della Giustizia o attraverso i servizi erogati dai Punti di Accesso.</a:t>
            </a:r>
            <a:r>
              <a:rPr lang="it-IT" sz="1800" b="1" dirty="0" smtClean="0">
                <a:solidFill>
                  <a:schemeClr val="accent1"/>
                </a:solidFill>
                <a:ea typeface="ＭＳ Ｐゴシック" pitchFamily="34" charset="-128"/>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egnaposto contenuto 2"/>
          <p:cNvSpPr>
            <a:spLocks noGrp="1"/>
          </p:cNvSpPr>
          <p:nvPr>
            <p:ph idx="1"/>
          </p:nvPr>
        </p:nvSpPr>
        <p:spPr>
          <a:xfrm>
            <a:off x="285750" y="2708275"/>
            <a:ext cx="8534400" cy="2808288"/>
          </a:xfrm>
        </p:spPr>
        <p:txBody>
          <a:bodyPr/>
          <a:lstStyle/>
          <a:p>
            <a:pPr algn="just" eaLnBrk="1" hangingPunct="1">
              <a:buFont typeface="Arial" charset="0"/>
              <a:buNone/>
            </a:pPr>
            <a:endParaRPr lang="it-IT" sz="1600" smtClean="0">
              <a:ea typeface="ＭＳ Ｐゴシック"/>
              <a:cs typeface="ＭＳ Ｐゴシック"/>
            </a:endParaRPr>
          </a:p>
          <a:p>
            <a:pPr algn="just" eaLnBrk="1" hangingPunct="1">
              <a:spcBef>
                <a:spcPct val="0"/>
              </a:spcBef>
              <a:buFont typeface="Arial" charset="0"/>
              <a:buNone/>
            </a:pPr>
            <a:endParaRPr lang="it-IT" sz="1600" b="1" smtClean="0">
              <a:solidFill>
                <a:schemeClr val="accent1"/>
              </a:solidFill>
              <a:ea typeface="ＭＳ Ｐゴシック"/>
              <a:cs typeface="ＭＳ Ｐゴシック"/>
            </a:endParaRPr>
          </a:p>
          <a:p>
            <a:pPr algn="just" eaLnBrk="1" hangingPunct="1">
              <a:spcBef>
                <a:spcPct val="0"/>
              </a:spcBef>
              <a:buFont typeface="Arial" charset="0"/>
              <a:buNone/>
            </a:pPr>
            <a:r>
              <a:rPr lang="it-IT" b="1" i="1" smtClean="0">
                <a:solidFill>
                  <a:schemeClr val="accent1"/>
                </a:solidFill>
                <a:ea typeface="ＭＳ Ｐゴシック"/>
                <a:cs typeface="ＭＳ Ｐゴシック"/>
              </a:rPr>
              <a:t>Strumenti abilitanti per l'utilizzo degli applicativi</a:t>
            </a:r>
          </a:p>
        </p:txBody>
      </p:sp>
      <p:sp>
        <p:nvSpPr>
          <p:cNvPr id="26626" name="Segnaposto numero diapositiva 4"/>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F94E0-9774-408D-B064-41B315DD46F3}" type="slidenum">
              <a:rPr lang="it-IT">
                <a:solidFill>
                  <a:srgbClr val="898989"/>
                </a:solidFill>
                <a:ea typeface="ＭＳ Ｐゴシック"/>
                <a:cs typeface="ＭＳ Ｐゴシック"/>
              </a:rPr>
              <a:pPr fontAlgn="base">
                <a:spcBef>
                  <a:spcPct val="0"/>
                </a:spcBef>
                <a:spcAft>
                  <a:spcPct val="0"/>
                </a:spcAft>
                <a:defRPr/>
              </a:pPr>
              <a:t>7</a:t>
            </a:fld>
            <a:endParaRPr lang="it-IT">
              <a:solidFill>
                <a:srgbClr val="898989"/>
              </a:solidFill>
              <a:ea typeface="ＭＳ Ｐゴシック"/>
              <a:cs typeface="ＭＳ Ｐゴシック"/>
            </a:endParaRPr>
          </a:p>
        </p:txBody>
      </p:sp>
      <p:pic>
        <p:nvPicPr>
          <p:cNvPr id="26627" name="Picture 13" descr="Segue.jpg"/>
          <p:cNvPicPr>
            <a:picLocks noChangeAspect="1"/>
          </p:cNvPicPr>
          <p:nvPr/>
        </p:nvPicPr>
        <p:blipFill>
          <a:blip r:embed="rId3"/>
          <a:srcRect/>
          <a:stretch>
            <a:fillRect/>
          </a:stretch>
        </p:blipFill>
        <p:spPr bwMode="auto">
          <a:xfrm>
            <a:off x="214313" y="357188"/>
            <a:ext cx="8715375" cy="1143000"/>
          </a:xfrm>
          <a:prstGeom prst="rect">
            <a:avLst/>
          </a:prstGeom>
          <a:noFill/>
          <a:ln w="9525">
            <a:noFill/>
            <a:miter lim="800000"/>
            <a:headEnd/>
            <a:tailEnd/>
          </a:ln>
        </p:spPr>
      </p:pic>
      <p:sp>
        <p:nvSpPr>
          <p:cNvPr id="26628" name="Titolo 1"/>
          <p:cNvSpPr txBox="1">
            <a:spLocks/>
          </p:cNvSpPr>
          <p:nvPr/>
        </p:nvSpPr>
        <p:spPr bwMode="auto">
          <a:xfrm>
            <a:off x="1143000" y="428625"/>
            <a:ext cx="7586663" cy="785813"/>
          </a:xfrm>
          <a:prstGeom prst="rect">
            <a:avLst/>
          </a:prstGeom>
          <a:noFill/>
          <a:ln w="9525">
            <a:noFill/>
            <a:miter lim="800000"/>
            <a:headEnd/>
            <a:tailEnd/>
          </a:ln>
        </p:spPr>
        <p:txBody>
          <a:bodyPr anchor="ctr"/>
          <a:lstStyle/>
          <a:p>
            <a:r>
              <a:rPr lang="it-IT" b="1">
                <a:solidFill>
                  <a:schemeClr val="tx2"/>
                </a:solidFill>
                <a:latin typeface="Calibri" pitchFamily="34" charset="0"/>
                <a:ea typeface="ＭＳ Ｐゴシック"/>
                <a:cs typeface="ＭＳ Ｐゴシック"/>
              </a:rPr>
              <a:t>Accelerare la Giustizia - Piano Straordinario per la digitalizzazione</a:t>
            </a:r>
          </a:p>
        </p:txBody>
      </p:sp>
      <p:sp>
        <p:nvSpPr>
          <p:cNvPr id="8" name="Segnaposto data 7"/>
          <p:cNvSpPr>
            <a:spLocks noGrp="1"/>
          </p:cNvSpPr>
          <p:nvPr>
            <p:ph type="dt" sz="quarter" idx="10"/>
          </p:nvPr>
        </p:nvSpPr>
        <p:spPr/>
        <p:txBody>
          <a:bodyPr/>
          <a:lstStyle/>
          <a:p>
            <a:pPr>
              <a:defRPr/>
            </a:pPr>
            <a:endParaRPr lang="it-IT"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9388" y="184150"/>
            <a:ext cx="8229600" cy="796925"/>
          </a:xfrm>
        </p:spPr>
        <p:txBody>
          <a:bodyPr rtlCol="0">
            <a:normAutofit fontScale="90000"/>
          </a:bodyPr>
          <a:lstStyle/>
          <a:p>
            <a:pPr algn="l" eaLnBrk="1" fontAlgn="auto" hangingPunct="1">
              <a:spcAft>
                <a:spcPts val="0"/>
              </a:spcAft>
              <a:defRPr/>
            </a:pPr>
            <a:r>
              <a:rPr lang="it-IT" sz="3600" b="1" dirty="0" smtClean="0"/>
              <a:t>L’attuale architettura PCT</a:t>
            </a:r>
            <a:br>
              <a:rPr lang="it-IT" sz="3600" b="1" dirty="0" smtClean="0"/>
            </a:br>
            <a:r>
              <a:rPr lang="it-IT" sz="2700" dirty="0" smtClean="0"/>
              <a:t>D.P.R. 123/2001 e regole tecniche (D.M. 17/7/2008)</a:t>
            </a:r>
            <a:endParaRPr lang="it-IT" sz="3600" dirty="0"/>
          </a:p>
        </p:txBody>
      </p:sp>
      <p:sp>
        <p:nvSpPr>
          <p:cNvPr id="4" name="Rounded Rectangle 2"/>
          <p:cNvSpPr/>
          <p:nvPr/>
        </p:nvSpPr>
        <p:spPr>
          <a:xfrm>
            <a:off x="285750" y="1571625"/>
            <a:ext cx="4643438" cy="4929188"/>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Giustizia</a:t>
            </a:r>
          </a:p>
        </p:txBody>
      </p:sp>
      <p:sp>
        <p:nvSpPr>
          <p:cNvPr id="6" name="Rounded Rectangle 5"/>
          <p:cNvSpPr/>
          <p:nvPr/>
        </p:nvSpPr>
        <p:spPr>
          <a:xfrm>
            <a:off x="406400" y="2357438"/>
            <a:ext cx="1522413" cy="3143250"/>
          </a:xfrm>
          <a:prstGeom prst="roundRect">
            <a:avLst>
              <a:gd name="adj" fmla="val 5973"/>
            </a:avLst>
          </a:prstGeom>
          <a:solidFill>
            <a:schemeClr val="bg1">
              <a:lumMod val="9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bg2">
                    <a:lumMod val="50000"/>
                  </a:schemeClr>
                </a:solidFill>
              </a:rPr>
              <a:t>Ufficio giudiziario</a:t>
            </a:r>
          </a:p>
        </p:txBody>
      </p:sp>
      <p:pic>
        <p:nvPicPr>
          <p:cNvPr id="1026" name="Picture 2"/>
          <p:cNvPicPr>
            <a:picLocks noChangeAspect="1" noChangeArrowheads="1"/>
          </p:cNvPicPr>
          <p:nvPr/>
        </p:nvPicPr>
        <p:blipFill>
          <a:blip r:embed="rId3"/>
          <a:srcRect/>
          <a:stretch>
            <a:fillRect/>
          </a:stretch>
        </p:blipFill>
        <p:spPr bwMode="auto">
          <a:xfrm>
            <a:off x="7372350" y="3194050"/>
            <a:ext cx="1350963" cy="1285875"/>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a:srcRect/>
          <a:stretch>
            <a:fillRect/>
          </a:stretch>
        </p:blipFill>
        <p:spPr bwMode="auto">
          <a:xfrm>
            <a:off x="5500688" y="3276600"/>
            <a:ext cx="1284287" cy="1030288"/>
          </a:xfrm>
          <a:prstGeom prst="rect">
            <a:avLst/>
          </a:prstGeom>
          <a:ln>
            <a:noFill/>
          </a:ln>
          <a:effectLst>
            <a:outerShdw blurRad="292100" dist="139700" dir="2700000" algn="tl" rotWithShape="0">
              <a:srgbClr val="333333">
                <a:alpha val="65000"/>
              </a:srgbClr>
            </a:outerShdw>
          </a:effectLst>
        </p:spPr>
      </p:pic>
      <p:cxnSp>
        <p:nvCxnSpPr>
          <p:cNvPr id="28" name="Connettore 1 27"/>
          <p:cNvCxnSpPr>
            <a:endCxn id="1027" idx="3"/>
          </p:cNvCxnSpPr>
          <p:nvPr/>
        </p:nvCxnSpPr>
        <p:spPr>
          <a:xfrm rot="10800000" flipV="1">
            <a:off x="6784975" y="3786188"/>
            <a:ext cx="858838" cy="4762"/>
          </a:xfrm>
          <a:prstGeom prst="line">
            <a:avLst/>
          </a:prstGeom>
          <a:ln/>
        </p:spPr>
        <p:style>
          <a:lnRef idx="2">
            <a:schemeClr val="accent1"/>
          </a:lnRef>
          <a:fillRef idx="0">
            <a:schemeClr val="accent1"/>
          </a:fillRef>
          <a:effectRef idx="1">
            <a:schemeClr val="accent1"/>
          </a:effectRef>
          <a:fontRef idx="minor">
            <a:schemeClr val="tx1"/>
          </a:fontRef>
        </p:style>
      </p:cxnSp>
      <p:pic>
        <p:nvPicPr>
          <p:cNvPr id="30" name="Picture 4"/>
          <p:cNvPicPr>
            <a:picLocks noChangeAspect="1" noChangeArrowheads="1"/>
          </p:cNvPicPr>
          <p:nvPr/>
        </p:nvPicPr>
        <p:blipFill>
          <a:blip r:embed="rId5"/>
          <a:srcRect/>
          <a:stretch>
            <a:fillRect/>
          </a:stretch>
        </p:blipFill>
        <p:spPr bwMode="auto">
          <a:xfrm>
            <a:off x="4633913" y="3143250"/>
            <a:ext cx="587375" cy="1285875"/>
          </a:xfrm>
          <a:prstGeom prst="rect">
            <a:avLst/>
          </a:prstGeom>
          <a:ln>
            <a:noFill/>
          </a:ln>
          <a:effectLst>
            <a:outerShdw blurRad="292100" dist="139700" dir="2700000" algn="tl" rotWithShape="0">
              <a:srgbClr val="333333">
                <a:alpha val="65000"/>
              </a:srgbClr>
            </a:outerShdw>
          </a:effectLst>
        </p:spPr>
      </p:pic>
      <p:cxnSp>
        <p:nvCxnSpPr>
          <p:cNvPr id="32" name="Connettore 1 31"/>
          <p:cNvCxnSpPr>
            <a:endCxn id="30" idx="3"/>
          </p:cNvCxnSpPr>
          <p:nvPr/>
        </p:nvCxnSpPr>
        <p:spPr>
          <a:xfrm rot="10800000">
            <a:off x="5221288" y="3786188"/>
            <a:ext cx="422275" cy="0"/>
          </a:xfrm>
          <a:prstGeom prst="line">
            <a:avLst/>
          </a:prstGeom>
          <a:ln/>
        </p:spPr>
        <p:style>
          <a:lnRef idx="2">
            <a:schemeClr val="accent1"/>
          </a:lnRef>
          <a:fillRef idx="0">
            <a:schemeClr val="accent1"/>
          </a:fillRef>
          <a:effectRef idx="1">
            <a:schemeClr val="accent1"/>
          </a:effectRef>
          <a:fontRef idx="minor">
            <a:schemeClr val="tx1"/>
          </a:fontRef>
        </p:style>
      </p:cxnSp>
      <p:sp>
        <p:nvSpPr>
          <p:cNvPr id="44" name="Rounded Rectangle 5"/>
          <p:cNvSpPr/>
          <p:nvPr/>
        </p:nvSpPr>
        <p:spPr>
          <a:xfrm>
            <a:off x="2286000" y="2857500"/>
            <a:ext cx="1951038" cy="3143250"/>
          </a:xfrm>
          <a:prstGeom prst="roundRect">
            <a:avLst>
              <a:gd name="adj" fmla="val 5973"/>
            </a:avLst>
          </a:prstGeom>
          <a:solidFill>
            <a:schemeClr val="accent2">
              <a:lumMod val="7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accent2">
                    <a:lumMod val="75000"/>
                  </a:schemeClr>
                </a:solidFill>
              </a:rPr>
              <a:t>Server distrettuale</a:t>
            </a:r>
          </a:p>
        </p:txBody>
      </p:sp>
      <p:grpSp>
        <p:nvGrpSpPr>
          <p:cNvPr id="5" name="Gruppo 34"/>
          <p:cNvGrpSpPr>
            <a:grpSpLocks/>
          </p:cNvGrpSpPr>
          <p:nvPr/>
        </p:nvGrpSpPr>
        <p:grpSpPr bwMode="auto">
          <a:xfrm>
            <a:off x="2414588" y="3024188"/>
            <a:ext cx="1751012" cy="2595562"/>
            <a:chOff x="2606670" y="2738762"/>
            <a:chExt cx="1751016" cy="2595147"/>
          </a:xfrm>
        </p:grpSpPr>
        <p:pic>
          <p:nvPicPr>
            <p:cNvPr id="1034" name="Picture 10"/>
            <p:cNvPicPr>
              <a:picLocks noChangeAspect="1" noChangeArrowheads="1"/>
            </p:cNvPicPr>
            <p:nvPr/>
          </p:nvPicPr>
          <p:blipFill>
            <a:blip r:embed="rId6"/>
            <a:srcRect/>
            <a:stretch>
              <a:fillRect/>
            </a:stretch>
          </p:blipFill>
          <p:spPr bwMode="auto">
            <a:xfrm>
              <a:off x="2606670" y="3072084"/>
              <a:ext cx="1751016" cy="2261825"/>
            </a:xfrm>
            <a:prstGeom prst="rect">
              <a:avLst/>
            </a:prstGeom>
            <a:ln>
              <a:noFill/>
            </a:ln>
            <a:effectLst>
              <a:outerShdw blurRad="292100" dist="139700" dir="2700000" algn="tl" rotWithShape="0">
                <a:srgbClr val="333333">
                  <a:alpha val="65000"/>
                </a:srgbClr>
              </a:outerShdw>
            </a:effectLst>
          </p:spPr>
        </p:pic>
        <p:sp>
          <p:nvSpPr>
            <p:cNvPr id="28702" name="CasellaDiTesto 44"/>
            <p:cNvSpPr txBox="1">
              <a:spLocks noChangeArrowheads="1"/>
            </p:cNvSpPr>
            <p:nvPr/>
          </p:nvSpPr>
          <p:spPr bwMode="auto">
            <a:xfrm>
              <a:off x="2620949" y="2738762"/>
              <a:ext cx="1285884" cy="261610"/>
            </a:xfrm>
            <a:prstGeom prst="rect">
              <a:avLst/>
            </a:prstGeom>
            <a:noFill/>
            <a:ln w="9525">
              <a:noFill/>
              <a:miter lim="800000"/>
              <a:headEnd/>
              <a:tailEnd/>
            </a:ln>
          </p:spPr>
          <p:txBody>
            <a:bodyPr>
              <a:spAutoFit/>
            </a:bodyPr>
            <a:lstStyle/>
            <a:p>
              <a:pPr algn="ctr"/>
              <a:r>
                <a:rPr lang="it-IT" sz="1100" b="1">
                  <a:cs typeface="Arial" charset="0"/>
                </a:rPr>
                <a:t>Gestore locale</a:t>
              </a:r>
            </a:p>
          </p:txBody>
        </p:sp>
      </p:grpSp>
      <p:cxnSp>
        <p:nvCxnSpPr>
          <p:cNvPr id="47" name="Connettore 1 46"/>
          <p:cNvCxnSpPr>
            <a:stCxn id="30" idx="1"/>
          </p:cNvCxnSpPr>
          <p:nvPr/>
        </p:nvCxnSpPr>
        <p:spPr>
          <a:xfrm rot="10800000">
            <a:off x="3714750" y="3786188"/>
            <a:ext cx="919163" cy="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49" name="Connettore 1 48"/>
          <p:cNvCxnSpPr>
            <a:stCxn id="3" idx="3"/>
          </p:cNvCxnSpPr>
          <p:nvPr/>
        </p:nvCxnSpPr>
        <p:spPr>
          <a:xfrm>
            <a:off x="1643063" y="3203575"/>
            <a:ext cx="1357312" cy="582613"/>
          </a:xfrm>
          <a:prstGeom prst="line">
            <a:avLst/>
          </a:prstGeom>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noChangeArrowheads="1"/>
          </p:cNvPicPr>
          <p:nvPr/>
        </p:nvPicPr>
        <p:blipFill>
          <a:blip r:embed="rId7"/>
          <a:srcRect/>
          <a:stretch>
            <a:fillRect/>
          </a:stretch>
        </p:blipFill>
        <p:spPr bwMode="auto">
          <a:xfrm>
            <a:off x="714375" y="2622550"/>
            <a:ext cx="928688" cy="1163638"/>
          </a:xfrm>
          <a:prstGeom prst="rect">
            <a:avLst/>
          </a:prstGeom>
          <a:ln>
            <a:noFill/>
          </a:ln>
          <a:effectLst>
            <a:outerShdw blurRad="292100" dist="139700" dir="2700000" algn="tl" rotWithShape="0">
              <a:srgbClr val="333333">
                <a:alpha val="65000"/>
              </a:srgbClr>
            </a:outerShdw>
          </a:effectLst>
        </p:spPr>
      </p:pic>
      <p:cxnSp>
        <p:nvCxnSpPr>
          <p:cNvPr id="22" name="Connettore 1 21"/>
          <p:cNvCxnSpPr>
            <a:stCxn id="1028" idx="3"/>
          </p:cNvCxnSpPr>
          <p:nvPr/>
        </p:nvCxnSpPr>
        <p:spPr>
          <a:xfrm flipV="1">
            <a:off x="1714500" y="3857625"/>
            <a:ext cx="1285875" cy="623888"/>
          </a:xfrm>
          <a:prstGeom prst="line">
            <a:avLst/>
          </a:prstGeom>
          <a:ln/>
        </p:spPr>
        <p:style>
          <a:lnRef idx="2">
            <a:schemeClr val="accent1"/>
          </a:lnRef>
          <a:fillRef idx="0">
            <a:schemeClr val="accent1"/>
          </a:fillRef>
          <a:effectRef idx="1">
            <a:schemeClr val="accent1"/>
          </a:effectRef>
          <a:fontRef idx="minor">
            <a:schemeClr val="tx1"/>
          </a:fontRef>
        </p:style>
      </p:cxnSp>
      <p:pic>
        <p:nvPicPr>
          <p:cNvPr id="1028" name="Picture 4"/>
          <p:cNvPicPr>
            <a:picLocks noChangeAspect="1" noChangeArrowheads="1"/>
          </p:cNvPicPr>
          <p:nvPr/>
        </p:nvPicPr>
        <p:blipFill>
          <a:blip r:embed="rId8"/>
          <a:srcRect/>
          <a:stretch>
            <a:fillRect/>
          </a:stretch>
        </p:blipFill>
        <p:spPr bwMode="auto">
          <a:xfrm>
            <a:off x="714375" y="3890963"/>
            <a:ext cx="1000125" cy="1181100"/>
          </a:xfrm>
          <a:prstGeom prst="rect">
            <a:avLst/>
          </a:prstGeom>
          <a:ln>
            <a:noFill/>
          </a:ln>
          <a:effectLst>
            <a:outerShdw blurRad="292100" dist="139700" dir="2700000" algn="tl" rotWithShape="0">
              <a:srgbClr val="333333">
                <a:alpha val="65000"/>
              </a:srgbClr>
            </a:outerShdw>
          </a:effectLst>
        </p:spPr>
      </p:pic>
      <p:cxnSp>
        <p:nvCxnSpPr>
          <p:cNvPr id="42" name="Connettore 2 41"/>
          <p:cNvCxnSpPr/>
          <p:nvPr/>
        </p:nvCxnSpPr>
        <p:spPr>
          <a:xfrm rot="10800000">
            <a:off x="2295525" y="2020888"/>
            <a:ext cx="3071813"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46" name="Fumetto 1 45"/>
          <p:cNvSpPr/>
          <p:nvPr/>
        </p:nvSpPr>
        <p:spPr>
          <a:xfrm>
            <a:off x="2782888" y="1452563"/>
            <a:ext cx="2087562" cy="373062"/>
          </a:xfrm>
          <a:prstGeom prst="wedgeRectCallout">
            <a:avLst>
              <a:gd name="adj1" fmla="val -22362"/>
              <a:gd name="adj2" fmla="val 79283"/>
            </a:avLst>
          </a:prstGeom>
          <a:solidFill>
            <a:schemeClr val="accent6">
              <a:lumMod val="40000"/>
              <a:lumOff val="60000"/>
            </a:schemeClr>
          </a:solidFill>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it-IT" sz="1600" b="1" dirty="0"/>
              <a:t>Depositi</a:t>
            </a:r>
            <a:r>
              <a:rPr lang="it-IT" sz="1600" dirty="0"/>
              <a:t>  telematici</a:t>
            </a:r>
          </a:p>
        </p:txBody>
      </p:sp>
      <p:cxnSp>
        <p:nvCxnSpPr>
          <p:cNvPr id="50" name="Connettore 2 49"/>
          <p:cNvCxnSpPr/>
          <p:nvPr/>
        </p:nvCxnSpPr>
        <p:spPr>
          <a:xfrm>
            <a:off x="2366963" y="2235200"/>
            <a:ext cx="3071812" cy="158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51" name="Fumetto 1 50"/>
          <p:cNvSpPr/>
          <p:nvPr/>
        </p:nvSpPr>
        <p:spPr>
          <a:xfrm>
            <a:off x="2422525" y="2463800"/>
            <a:ext cx="2736850" cy="406400"/>
          </a:xfrm>
          <a:prstGeom prst="wedgeRectCallout">
            <a:avLst>
              <a:gd name="adj1" fmla="val -15377"/>
              <a:gd name="adj2" fmla="val -86188"/>
            </a:avLst>
          </a:prstGeom>
          <a:solidFill>
            <a:schemeClr val="accent4">
              <a:lumMod val="40000"/>
              <a:lumOff val="60000"/>
            </a:schemeClr>
          </a:solidFill>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it-IT" sz="1600" b="1" dirty="0"/>
              <a:t>Comunicazioni</a:t>
            </a:r>
            <a:r>
              <a:rPr lang="it-IT" sz="1600" dirty="0"/>
              <a:t> </a:t>
            </a:r>
            <a:r>
              <a:rPr lang="it-IT" sz="1600" b="1" dirty="0"/>
              <a:t>/notificazioni</a:t>
            </a:r>
          </a:p>
        </p:txBody>
      </p:sp>
      <p:sp>
        <p:nvSpPr>
          <p:cNvPr id="25" name="Fumetto 1 24"/>
          <p:cNvSpPr/>
          <p:nvPr/>
        </p:nvSpPr>
        <p:spPr>
          <a:xfrm>
            <a:off x="6443663" y="4797425"/>
            <a:ext cx="1944687" cy="360363"/>
          </a:xfrm>
          <a:prstGeom prst="wedgeRectCallout">
            <a:avLst>
              <a:gd name="adj1" fmla="val -18288"/>
              <a:gd name="adj2" fmla="val -320266"/>
            </a:avLst>
          </a:prstGeom>
          <a:solidFill>
            <a:schemeClr val="accent1">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it-IT" sz="1600" dirty="0"/>
              <a:t>Autenticazione forte</a:t>
            </a:r>
          </a:p>
        </p:txBody>
      </p:sp>
      <p:pic>
        <p:nvPicPr>
          <p:cNvPr id="2050" name="Picture 2"/>
          <p:cNvPicPr>
            <a:picLocks noChangeAspect="1" noChangeArrowheads="1"/>
          </p:cNvPicPr>
          <p:nvPr/>
        </p:nvPicPr>
        <p:blipFill>
          <a:blip r:embed="rId9"/>
          <a:srcRect/>
          <a:stretch>
            <a:fillRect/>
          </a:stretch>
        </p:blipFill>
        <p:spPr bwMode="auto">
          <a:xfrm>
            <a:off x="4716463" y="1196975"/>
            <a:ext cx="666750" cy="666750"/>
          </a:xfrm>
          <a:prstGeom prst="rect">
            <a:avLst/>
          </a:prstGeom>
          <a:ln>
            <a:noFill/>
          </a:ln>
          <a:effectLst>
            <a:outerShdw blurRad="292100" dist="139700" dir="2700000" algn="tl" rotWithShape="0">
              <a:srgbClr val="333333">
                <a:alpha val="65000"/>
              </a:srgbClr>
            </a:outerShdw>
          </a:effectLst>
        </p:spPr>
      </p:pic>
      <p:sp>
        <p:nvSpPr>
          <p:cNvPr id="27" name="Fumetto 1 26"/>
          <p:cNvSpPr/>
          <p:nvPr/>
        </p:nvSpPr>
        <p:spPr>
          <a:xfrm>
            <a:off x="6227763" y="2276475"/>
            <a:ext cx="2197100" cy="576263"/>
          </a:xfrm>
          <a:prstGeom prst="wedgeRectCallout">
            <a:avLst>
              <a:gd name="adj1" fmla="val -86727"/>
              <a:gd name="adj2" fmla="val -82167"/>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it-IT" sz="1400" dirty="0"/>
              <a:t>Posta elettronica certificata</a:t>
            </a:r>
          </a:p>
          <a:p>
            <a:pPr algn="ctr" fontAlgn="auto">
              <a:spcBef>
                <a:spcPts val="0"/>
              </a:spcBef>
              <a:spcAft>
                <a:spcPts val="0"/>
              </a:spcAft>
              <a:defRPr/>
            </a:pPr>
            <a:r>
              <a:rPr lang="it-IT" sz="1400" dirty="0"/>
              <a:t>(circuito interno)</a:t>
            </a:r>
          </a:p>
        </p:txBody>
      </p:sp>
      <p:sp>
        <p:nvSpPr>
          <p:cNvPr id="29" name="Fumetto 1 28"/>
          <p:cNvSpPr/>
          <p:nvPr/>
        </p:nvSpPr>
        <p:spPr>
          <a:xfrm>
            <a:off x="4643438" y="5373688"/>
            <a:ext cx="1944687" cy="792162"/>
          </a:xfrm>
          <a:prstGeom prst="wedgeRectCallout">
            <a:avLst>
              <a:gd name="adj1" fmla="val -75857"/>
              <a:gd name="adj2" fmla="val -250193"/>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it-IT" sz="1600" dirty="0"/>
              <a:t>Consultazione registri e documenti</a:t>
            </a:r>
          </a:p>
          <a:p>
            <a:pPr algn="ctr" fontAlgn="auto">
              <a:spcBef>
                <a:spcPts val="0"/>
              </a:spcBef>
              <a:spcAft>
                <a:spcPts val="0"/>
              </a:spcAft>
              <a:defRPr/>
            </a:pPr>
            <a:r>
              <a:rPr lang="it-IT" sz="1600" dirty="0"/>
              <a:t>In tempo reale</a:t>
            </a:r>
          </a:p>
        </p:txBody>
      </p:sp>
      <p:grpSp>
        <p:nvGrpSpPr>
          <p:cNvPr id="7" name="Group 56"/>
          <p:cNvGrpSpPr>
            <a:grpSpLocks/>
          </p:cNvGrpSpPr>
          <p:nvPr/>
        </p:nvGrpSpPr>
        <p:grpSpPr bwMode="auto">
          <a:xfrm>
            <a:off x="5835650" y="1235075"/>
            <a:ext cx="693738" cy="642938"/>
            <a:chOff x="7589876" y="629440"/>
            <a:chExt cx="980387" cy="867879"/>
          </a:xfrm>
        </p:grpSpPr>
        <p:pic>
          <p:nvPicPr>
            <p:cNvPr id="34" name="Picture 5"/>
            <p:cNvPicPr>
              <a:picLocks noChangeAspect="1" noChangeArrowheads="1"/>
            </p:cNvPicPr>
            <p:nvPr/>
          </p:nvPicPr>
          <p:blipFill>
            <a:blip r:embed="rId10">
              <a:clrChange>
                <a:clrFrom>
                  <a:srgbClr val="000000"/>
                </a:clrFrom>
                <a:clrTo>
                  <a:srgbClr val="000000">
                    <a:alpha val="0"/>
                  </a:srgbClr>
                </a:clrTo>
              </a:clrChange>
            </a:blip>
            <a:srcRect/>
            <a:stretch>
              <a:fillRect/>
            </a:stretch>
          </p:blipFill>
          <p:spPr bwMode="auto">
            <a:xfrm>
              <a:off x="7814221" y="710871"/>
              <a:ext cx="756042" cy="786448"/>
            </a:xfrm>
            <a:prstGeom prst="rect">
              <a:avLst/>
            </a:prstGeom>
            <a:ln>
              <a:noFill/>
            </a:ln>
            <a:effectLst>
              <a:outerShdw blurRad="292100" dist="139700" dir="2700000" algn="tl" rotWithShape="0">
                <a:srgbClr val="333333">
                  <a:alpha val="65000"/>
                </a:srgbClr>
              </a:outerShdw>
            </a:effectLst>
          </p:spPr>
        </p:pic>
        <p:pic>
          <p:nvPicPr>
            <p:cNvPr id="28700" name="Picture 4"/>
            <p:cNvPicPr>
              <a:picLocks noChangeAspect="1" noChangeArrowheads="1"/>
            </p:cNvPicPr>
            <p:nvPr/>
          </p:nvPicPr>
          <p:blipFill>
            <a:blip r:embed="rId11">
              <a:clrChange>
                <a:clrFrom>
                  <a:srgbClr val="000000"/>
                </a:clrFrom>
                <a:clrTo>
                  <a:srgbClr val="000000">
                    <a:alpha val="0"/>
                  </a:srgbClr>
                </a:clrTo>
              </a:clrChange>
            </a:blip>
            <a:srcRect/>
            <a:stretch>
              <a:fillRect/>
            </a:stretch>
          </p:blipFill>
          <p:spPr bwMode="auto">
            <a:xfrm>
              <a:off x="7589876" y="629440"/>
              <a:ext cx="756615" cy="785818"/>
            </a:xfrm>
            <a:prstGeom prst="rect">
              <a:avLst/>
            </a:prstGeom>
            <a:noFill/>
            <a:ln w="9525">
              <a:noFill/>
              <a:miter lim="800000"/>
              <a:headEnd/>
              <a:tailEnd/>
            </a:ln>
          </p:spPr>
        </p:pic>
      </p:grpSp>
      <p:cxnSp>
        <p:nvCxnSpPr>
          <p:cNvPr id="37" name="Connettore 2 36"/>
          <p:cNvCxnSpPr>
            <a:endCxn id="2050" idx="3"/>
          </p:cNvCxnSpPr>
          <p:nvPr/>
        </p:nvCxnSpPr>
        <p:spPr>
          <a:xfrm rot="10800000" flipV="1">
            <a:off x="5383213" y="1527175"/>
            <a:ext cx="452437" cy="31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43" name="Picture 2"/>
          <p:cNvPicPr>
            <a:picLocks noChangeAspect="1" noChangeArrowheads="1"/>
          </p:cNvPicPr>
          <p:nvPr/>
        </p:nvPicPr>
        <p:blipFill>
          <a:blip r:embed="rId9"/>
          <a:srcRect/>
          <a:stretch>
            <a:fillRect/>
          </a:stretch>
        </p:blipFill>
        <p:spPr bwMode="auto">
          <a:xfrm>
            <a:off x="1951038" y="2227263"/>
            <a:ext cx="666750" cy="6667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dissolve">
                                      <p:cBhvr>
                                        <p:cTn id="13" dur="500"/>
                                        <p:tgtEl>
                                          <p:spTgt spid="1028"/>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dissolve">
                                      <p:cBhvr>
                                        <p:cTn id="17" dur="500"/>
                                        <p:tgtEl>
                                          <p:spTgt spid="10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dissolve">
                                      <p:cBhvr>
                                        <p:cTn id="22" dur="500"/>
                                        <p:tgtEl>
                                          <p:spTgt spid="28"/>
                                        </p:tgtEl>
                                      </p:cBhvr>
                                    </p:animEffect>
                                  </p:childTnLst>
                                </p:cTn>
                              </p:par>
                              <p:par>
                                <p:cTn id="23" presetID="9"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dissolve">
                                      <p:cBhvr>
                                        <p:cTn id="25" dur="500"/>
                                        <p:tgtEl>
                                          <p:spTgt spid="1027"/>
                                        </p:tgtEl>
                                      </p:cBhvr>
                                    </p:animEffect>
                                  </p:childTnLst>
                                </p:cTn>
                              </p:par>
                            </p:childTnLst>
                          </p:cTn>
                        </p:par>
                        <p:par>
                          <p:cTn id="26" fill="hold" nodeType="afterGroup">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dissolve">
                                      <p:cBhvr>
                                        <p:cTn id="29" dur="500"/>
                                        <p:tgtEl>
                                          <p:spTgt spid="2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dissolve">
                                      <p:cBhvr>
                                        <p:cTn id="34" dur="500"/>
                                        <p:tgtEl>
                                          <p:spTgt spid="32"/>
                                        </p:tgtEl>
                                      </p:cBhvr>
                                    </p:animEffect>
                                  </p:childTnLst>
                                </p:cTn>
                              </p:par>
                              <p:par>
                                <p:cTn id="35" presetID="9"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dissolve">
                                      <p:cBhvr>
                                        <p:cTn id="40" dur="500"/>
                                        <p:tgtEl>
                                          <p:spTgt spid="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dissolve">
                                      <p:cBhvr>
                                        <p:cTn id="45" dur="500"/>
                                        <p:tgtEl>
                                          <p:spTgt spid="5"/>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dissolve">
                                      <p:cBhvr>
                                        <p:cTn id="48" dur="500"/>
                                        <p:tgtEl>
                                          <p:spTgt spid="44"/>
                                        </p:tgtEl>
                                      </p:cBhvr>
                                    </p:animEffect>
                                  </p:childTnLst>
                                </p:cTn>
                              </p:par>
                              <p:par>
                                <p:cTn id="49" presetID="9" presetClass="entr" presetSubtype="0"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dissolve">
                                      <p:cBhvr>
                                        <p:cTn id="51" dur="500"/>
                                        <p:tgtEl>
                                          <p:spTgt spid="47"/>
                                        </p:tgtEl>
                                      </p:cBhvr>
                                    </p:animEffect>
                                  </p:childTnLst>
                                </p:cTn>
                              </p:par>
                            </p:childTnLst>
                          </p:cTn>
                        </p:par>
                        <p:par>
                          <p:cTn id="52" fill="hold" nodeType="afterGroup">
                            <p:stCondLst>
                              <p:cond delay="500"/>
                            </p:stCondLst>
                            <p:childTnLst>
                              <p:par>
                                <p:cTn id="53" presetID="9"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dissolve">
                                      <p:cBhvr>
                                        <p:cTn id="55" dur="500"/>
                                        <p:tgtEl>
                                          <p:spTgt spid="49"/>
                                        </p:tgtEl>
                                      </p:cBhvr>
                                    </p:animEffect>
                                  </p:childTnLst>
                                </p:cTn>
                              </p:par>
                              <p:par>
                                <p:cTn id="56" presetID="9"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dissolve">
                                      <p:cBhvr>
                                        <p:cTn id="58" dur="500"/>
                                        <p:tgtEl>
                                          <p:spTgt spid="2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9" presetClass="entr" presetSubtype="0" fill="hold"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dissolve">
                                      <p:cBhvr>
                                        <p:cTn id="63" dur="500"/>
                                        <p:tgtEl>
                                          <p:spTgt spid="42"/>
                                        </p:tgtEl>
                                      </p:cBhvr>
                                    </p:animEffect>
                                  </p:childTnLst>
                                </p:cTn>
                              </p:par>
                            </p:childTnLst>
                          </p:cTn>
                        </p:par>
                        <p:par>
                          <p:cTn id="64" fill="hold" nodeType="afterGroup">
                            <p:stCondLst>
                              <p:cond delay="500"/>
                            </p:stCondLst>
                            <p:childTnLst>
                              <p:par>
                                <p:cTn id="65" presetID="9" presetClass="entr" presetSubtype="0" fill="hold" grpId="0" nodeType="afterEffect">
                                  <p:stCondLst>
                                    <p:cond delay="0"/>
                                  </p:stCondLst>
                                  <p:childTnLst>
                                    <p:set>
                                      <p:cBhvr>
                                        <p:cTn id="66" dur="1" fill="hold">
                                          <p:stCondLst>
                                            <p:cond delay="0"/>
                                          </p:stCondLst>
                                        </p:cTn>
                                        <p:tgtEl>
                                          <p:spTgt spid="46">
                                            <p:bg/>
                                          </p:spTgt>
                                        </p:tgtEl>
                                        <p:attrNameLst>
                                          <p:attrName>style.visibility</p:attrName>
                                        </p:attrNameLst>
                                      </p:cBhvr>
                                      <p:to>
                                        <p:strVal val="visible"/>
                                      </p:to>
                                    </p:set>
                                    <p:animEffect transition="in" filter="dissolve">
                                      <p:cBhvr>
                                        <p:cTn id="67" dur="500"/>
                                        <p:tgtEl>
                                          <p:spTgt spid="46">
                                            <p:bg/>
                                          </p:spTgt>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46">
                                            <p:txEl>
                                              <p:pRg st="0" end="0"/>
                                            </p:txEl>
                                          </p:spTgt>
                                        </p:tgtEl>
                                        <p:attrNameLst>
                                          <p:attrName>style.visibility</p:attrName>
                                        </p:attrNameLst>
                                      </p:cBhvr>
                                      <p:to>
                                        <p:strVal val="visible"/>
                                      </p:to>
                                    </p:set>
                                    <p:animEffect transition="in" filter="dissolve">
                                      <p:cBhvr>
                                        <p:cTn id="70" dur="500"/>
                                        <p:tgtEl>
                                          <p:spTgt spid="46">
                                            <p:txEl>
                                              <p:pRg st="0" end="0"/>
                                            </p:txEl>
                                          </p:spTgt>
                                        </p:tgtEl>
                                      </p:cBhvr>
                                    </p:animEffect>
                                  </p:childTnLst>
                                </p:cTn>
                              </p:par>
                            </p:childTnLst>
                          </p:cTn>
                        </p:par>
                        <p:par>
                          <p:cTn id="71" fill="hold" nodeType="afterGroup">
                            <p:stCondLst>
                              <p:cond delay="1000"/>
                            </p:stCondLst>
                            <p:childTnLst>
                              <p:par>
                                <p:cTn id="72" presetID="9" presetClass="entr" presetSubtype="0" fill="hold" nodeType="afterEffect">
                                  <p:stCondLst>
                                    <p:cond delay="0"/>
                                  </p:stCondLst>
                                  <p:childTnLst>
                                    <p:set>
                                      <p:cBhvr>
                                        <p:cTn id="73" dur="1" fill="hold">
                                          <p:stCondLst>
                                            <p:cond delay="0"/>
                                          </p:stCondLst>
                                        </p:cTn>
                                        <p:tgtEl>
                                          <p:spTgt spid="2050"/>
                                        </p:tgtEl>
                                        <p:attrNameLst>
                                          <p:attrName>style.visibility</p:attrName>
                                        </p:attrNameLst>
                                      </p:cBhvr>
                                      <p:to>
                                        <p:strVal val="visible"/>
                                      </p:to>
                                    </p:set>
                                    <p:animEffect transition="in" filter="dissolve">
                                      <p:cBhvr>
                                        <p:cTn id="74" dur="500"/>
                                        <p:tgtEl>
                                          <p:spTgt spid="2050"/>
                                        </p:tgtEl>
                                      </p:cBhvr>
                                    </p:animEffect>
                                  </p:childTnLst>
                                </p:cTn>
                              </p:par>
                              <p:par>
                                <p:cTn id="75" presetID="9" presetClass="entr" presetSubtype="0" fill="hold"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dissolve">
                                      <p:cBhvr>
                                        <p:cTn id="77" dur="500"/>
                                        <p:tgtEl>
                                          <p:spTgt spid="37"/>
                                        </p:tgtEl>
                                      </p:cBhvr>
                                    </p:animEffect>
                                  </p:childTnLst>
                                </p:cTn>
                              </p:par>
                              <p:par>
                                <p:cTn id="78" presetID="9" presetClass="entr" presetSubtype="0" fill="hold" nodeType="with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dissolve">
                                      <p:cBhvr>
                                        <p:cTn id="80" dur="500"/>
                                        <p:tgtEl>
                                          <p:spTgt spid="7"/>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9" presetClass="entr" presetSubtype="0" fill="hold" nodeType="click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dissolve">
                                      <p:cBhvr>
                                        <p:cTn id="85" dur="500"/>
                                        <p:tgtEl>
                                          <p:spTgt spid="50"/>
                                        </p:tgtEl>
                                      </p:cBhvr>
                                    </p:animEffect>
                                  </p:childTnLst>
                                </p:cTn>
                              </p:par>
                            </p:childTnLst>
                          </p:cTn>
                        </p:par>
                        <p:par>
                          <p:cTn id="86" fill="hold" nodeType="afterGroup">
                            <p:stCondLst>
                              <p:cond delay="500"/>
                            </p:stCondLst>
                            <p:childTnLst>
                              <p:par>
                                <p:cTn id="87" presetID="9" presetClass="entr" presetSubtype="0" fill="hold" grpId="0" nodeType="afterEffect">
                                  <p:stCondLst>
                                    <p:cond delay="0"/>
                                  </p:stCondLst>
                                  <p:childTnLst>
                                    <p:set>
                                      <p:cBhvr>
                                        <p:cTn id="88" dur="1" fill="hold">
                                          <p:stCondLst>
                                            <p:cond delay="0"/>
                                          </p:stCondLst>
                                        </p:cTn>
                                        <p:tgtEl>
                                          <p:spTgt spid="51">
                                            <p:bg/>
                                          </p:spTgt>
                                        </p:tgtEl>
                                        <p:attrNameLst>
                                          <p:attrName>style.visibility</p:attrName>
                                        </p:attrNameLst>
                                      </p:cBhvr>
                                      <p:to>
                                        <p:strVal val="visible"/>
                                      </p:to>
                                    </p:set>
                                    <p:animEffect transition="in" filter="dissolve">
                                      <p:cBhvr>
                                        <p:cTn id="89" dur="500"/>
                                        <p:tgtEl>
                                          <p:spTgt spid="51">
                                            <p:bg/>
                                          </p:spTgt>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51">
                                            <p:txEl>
                                              <p:pRg st="0" end="0"/>
                                            </p:txEl>
                                          </p:spTgt>
                                        </p:tgtEl>
                                        <p:attrNameLst>
                                          <p:attrName>style.visibility</p:attrName>
                                        </p:attrNameLst>
                                      </p:cBhvr>
                                      <p:to>
                                        <p:strVal val="visible"/>
                                      </p:to>
                                    </p:set>
                                    <p:animEffect transition="in" filter="dissolve">
                                      <p:cBhvr>
                                        <p:cTn id="92" dur="500"/>
                                        <p:tgtEl>
                                          <p:spTgt spid="51">
                                            <p:txEl>
                                              <p:pRg st="0" end="0"/>
                                            </p:txEl>
                                          </p:spTgt>
                                        </p:tgtEl>
                                      </p:cBhvr>
                                    </p:animEffect>
                                  </p:childTnLst>
                                </p:cTn>
                              </p:par>
                            </p:childTnLst>
                          </p:cTn>
                        </p:par>
                        <p:par>
                          <p:cTn id="93" fill="hold" nodeType="afterGroup">
                            <p:stCondLst>
                              <p:cond delay="1000"/>
                            </p:stCondLst>
                            <p:childTnLst>
                              <p:par>
                                <p:cTn id="94" presetID="9" presetClass="entr" presetSubtype="0" fill="hold"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dissolve">
                                      <p:cBhvr>
                                        <p:cTn id="96" dur="500"/>
                                        <p:tgtEl>
                                          <p:spTgt spid="43"/>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9" presetClass="entr" presetSubtype="0" fill="hold" grpId="0" nodeType="click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dissolve">
                                      <p:cBhvr>
                                        <p:cTn id="101" dur="500"/>
                                        <p:tgtEl>
                                          <p:spTgt spid="27"/>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9" presetClass="entr" presetSubtype="0" fill="hold" grpId="0" nodeType="click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dissolve">
                                      <p:cBhvr>
                                        <p:cTn id="10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44" grpId="0" animBg="1"/>
      <p:bldP spid="46" grpId="0" build="allAtOnce" animBg="1"/>
      <p:bldP spid="51" grpId="0" build="allAtOnce" animBg="1"/>
      <p:bldP spid="25" grpId="0" animBg="1"/>
      <p:bldP spid="27"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5100" y="188913"/>
            <a:ext cx="8229600" cy="939800"/>
          </a:xfrm>
        </p:spPr>
        <p:txBody>
          <a:bodyPr rtlCol="0">
            <a:normAutofit fontScale="90000"/>
          </a:bodyPr>
          <a:lstStyle/>
          <a:p>
            <a:pPr algn="l" eaLnBrk="1" fontAlgn="auto" hangingPunct="1">
              <a:spcAft>
                <a:spcPts val="0"/>
              </a:spcAft>
              <a:defRPr/>
            </a:pPr>
            <a:r>
              <a:rPr lang="it-IT" sz="4000" b="1" dirty="0" smtClean="0"/>
              <a:t>Nuova Architettura PCT</a:t>
            </a:r>
            <a:br>
              <a:rPr lang="it-IT" sz="4000" b="1" dirty="0" smtClean="0"/>
            </a:br>
            <a:r>
              <a:rPr lang="it-IT" sz="2200" dirty="0" smtClean="0"/>
              <a:t>D.L. 193/2009 (L. 24/2010)</a:t>
            </a:r>
            <a:endParaRPr lang="it-IT" sz="3600" dirty="0"/>
          </a:p>
        </p:txBody>
      </p:sp>
      <p:sp>
        <p:nvSpPr>
          <p:cNvPr id="4" name="Rounded Rectangle 2"/>
          <p:cNvSpPr/>
          <p:nvPr/>
        </p:nvSpPr>
        <p:spPr>
          <a:xfrm>
            <a:off x="285750" y="1571625"/>
            <a:ext cx="4643438" cy="4929188"/>
          </a:xfrm>
          <a:prstGeom prst="roundRect">
            <a:avLst>
              <a:gd name="adj" fmla="val 3331"/>
            </a:avLst>
          </a:prstGeom>
          <a:solidFill>
            <a:srgbClr val="FDFFD5">
              <a:alpha val="12549"/>
            </a:srgbClr>
          </a:solid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r" fontAlgn="auto">
              <a:spcBef>
                <a:spcPts val="0"/>
              </a:spcBef>
              <a:spcAft>
                <a:spcPts val="0"/>
              </a:spcAft>
              <a:defRPr/>
            </a:pPr>
            <a:r>
              <a:rPr lang="it-IT" sz="1600" b="1" i="1" dirty="0">
                <a:solidFill>
                  <a:schemeClr val="tx2">
                    <a:lumMod val="60000"/>
                    <a:lumOff val="40000"/>
                  </a:schemeClr>
                </a:solidFill>
              </a:rPr>
              <a:t>Dominio Giustizia</a:t>
            </a:r>
          </a:p>
        </p:txBody>
      </p:sp>
      <p:sp>
        <p:nvSpPr>
          <p:cNvPr id="6" name="Rounded Rectangle 5"/>
          <p:cNvSpPr/>
          <p:nvPr/>
        </p:nvSpPr>
        <p:spPr>
          <a:xfrm>
            <a:off x="406400" y="2357438"/>
            <a:ext cx="1522413" cy="3143250"/>
          </a:xfrm>
          <a:prstGeom prst="roundRect">
            <a:avLst>
              <a:gd name="adj" fmla="val 5973"/>
            </a:avLst>
          </a:prstGeom>
          <a:solidFill>
            <a:schemeClr val="bg1">
              <a:lumMod val="9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bg2">
                    <a:lumMod val="50000"/>
                  </a:schemeClr>
                </a:solidFill>
              </a:rPr>
              <a:t>Ufficio giudiziario</a:t>
            </a:r>
          </a:p>
        </p:txBody>
      </p:sp>
      <p:pic>
        <p:nvPicPr>
          <p:cNvPr id="1026" name="Picture 2"/>
          <p:cNvPicPr>
            <a:picLocks noChangeAspect="1" noChangeArrowheads="1"/>
          </p:cNvPicPr>
          <p:nvPr/>
        </p:nvPicPr>
        <p:blipFill>
          <a:blip r:embed="rId3"/>
          <a:srcRect/>
          <a:stretch>
            <a:fillRect/>
          </a:stretch>
        </p:blipFill>
        <p:spPr bwMode="auto">
          <a:xfrm>
            <a:off x="7346950" y="3109913"/>
            <a:ext cx="1439863" cy="1368425"/>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a:srcRect/>
          <a:stretch>
            <a:fillRect/>
          </a:stretch>
        </p:blipFill>
        <p:spPr bwMode="auto">
          <a:xfrm>
            <a:off x="5500688" y="3276600"/>
            <a:ext cx="1284287" cy="1030288"/>
          </a:xfrm>
          <a:prstGeom prst="rect">
            <a:avLst/>
          </a:prstGeom>
          <a:ln>
            <a:noFill/>
          </a:ln>
          <a:effectLst>
            <a:outerShdw blurRad="292100" dist="139700" dir="2700000" algn="tl" rotWithShape="0">
              <a:srgbClr val="333333">
                <a:alpha val="65000"/>
              </a:srgbClr>
            </a:outerShdw>
          </a:effectLst>
        </p:spPr>
      </p:pic>
      <p:cxnSp>
        <p:nvCxnSpPr>
          <p:cNvPr id="28" name="Connettore 1 27"/>
          <p:cNvCxnSpPr>
            <a:endCxn id="1027" idx="3"/>
          </p:cNvCxnSpPr>
          <p:nvPr/>
        </p:nvCxnSpPr>
        <p:spPr>
          <a:xfrm rot="10800000" flipV="1">
            <a:off x="6784975" y="3786188"/>
            <a:ext cx="858838" cy="4762"/>
          </a:xfrm>
          <a:prstGeom prst="line">
            <a:avLst/>
          </a:prstGeom>
          <a:ln/>
        </p:spPr>
        <p:style>
          <a:lnRef idx="2">
            <a:schemeClr val="accent1"/>
          </a:lnRef>
          <a:fillRef idx="0">
            <a:schemeClr val="accent1"/>
          </a:fillRef>
          <a:effectRef idx="1">
            <a:schemeClr val="accent1"/>
          </a:effectRef>
          <a:fontRef idx="minor">
            <a:schemeClr val="tx1"/>
          </a:fontRef>
        </p:style>
      </p:cxnSp>
      <p:sp>
        <p:nvSpPr>
          <p:cNvPr id="44" name="Rounded Rectangle 5"/>
          <p:cNvSpPr/>
          <p:nvPr/>
        </p:nvSpPr>
        <p:spPr>
          <a:xfrm>
            <a:off x="2286000" y="2857500"/>
            <a:ext cx="1951038" cy="3143250"/>
          </a:xfrm>
          <a:prstGeom prst="roundRect">
            <a:avLst>
              <a:gd name="adj" fmla="val 5973"/>
            </a:avLst>
          </a:prstGeom>
          <a:solidFill>
            <a:schemeClr val="accent2">
              <a:lumMod val="75000"/>
              <a:alpha val="1300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b"/>
          <a:lstStyle/>
          <a:p>
            <a:pPr algn="ctr" fontAlgn="auto">
              <a:spcBef>
                <a:spcPts val="0"/>
              </a:spcBef>
              <a:spcAft>
                <a:spcPts val="0"/>
              </a:spcAft>
              <a:defRPr/>
            </a:pPr>
            <a:r>
              <a:rPr lang="it-IT" sz="1400" i="1" dirty="0">
                <a:solidFill>
                  <a:schemeClr val="accent2">
                    <a:lumMod val="75000"/>
                  </a:schemeClr>
                </a:solidFill>
              </a:rPr>
              <a:t>Server distrettuale</a:t>
            </a:r>
          </a:p>
        </p:txBody>
      </p:sp>
      <p:sp>
        <p:nvSpPr>
          <p:cNvPr id="45" name="CasellaDiTesto 44"/>
          <p:cNvSpPr txBox="1">
            <a:spLocks noChangeArrowheads="1"/>
          </p:cNvSpPr>
          <p:nvPr/>
        </p:nvSpPr>
        <p:spPr bwMode="auto">
          <a:xfrm>
            <a:off x="2357438" y="2928938"/>
            <a:ext cx="1500187" cy="430212"/>
          </a:xfrm>
          <a:prstGeom prst="rect">
            <a:avLst/>
          </a:prstGeom>
          <a:noFill/>
          <a:ln w="9525">
            <a:noFill/>
            <a:miter lim="800000"/>
            <a:headEnd/>
            <a:tailEnd/>
          </a:ln>
        </p:spPr>
        <p:txBody>
          <a:bodyPr>
            <a:spAutoFit/>
          </a:bodyPr>
          <a:lstStyle/>
          <a:p>
            <a:pPr algn="ctr"/>
            <a:r>
              <a:rPr lang="it-IT" sz="1100" b="1">
                <a:cs typeface="Arial" charset="0"/>
              </a:rPr>
              <a:t>Gestore servizi telematici</a:t>
            </a:r>
          </a:p>
        </p:txBody>
      </p:sp>
      <p:cxnSp>
        <p:nvCxnSpPr>
          <p:cNvPr id="49" name="Connettore 1 48"/>
          <p:cNvCxnSpPr>
            <a:stCxn id="3" idx="3"/>
          </p:cNvCxnSpPr>
          <p:nvPr/>
        </p:nvCxnSpPr>
        <p:spPr>
          <a:xfrm>
            <a:off x="1643063" y="3203575"/>
            <a:ext cx="1357312" cy="582613"/>
          </a:xfrm>
          <a:prstGeom prst="line">
            <a:avLst/>
          </a:prstGeom>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noChangeArrowheads="1"/>
          </p:cNvPicPr>
          <p:nvPr/>
        </p:nvPicPr>
        <p:blipFill>
          <a:blip r:embed="rId5"/>
          <a:srcRect/>
          <a:stretch>
            <a:fillRect/>
          </a:stretch>
        </p:blipFill>
        <p:spPr bwMode="auto">
          <a:xfrm>
            <a:off x="714375" y="2622550"/>
            <a:ext cx="928688" cy="1163638"/>
          </a:xfrm>
          <a:prstGeom prst="rect">
            <a:avLst/>
          </a:prstGeom>
          <a:ln>
            <a:noFill/>
          </a:ln>
          <a:effectLst>
            <a:outerShdw blurRad="292100" dist="139700" dir="2700000" algn="tl" rotWithShape="0">
              <a:srgbClr val="333333">
                <a:alpha val="65000"/>
              </a:srgbClr>
            </a:outerShdw>
          </a:effectLst>
        </p:spPr>
      </p:pic>
      <p:cxnSp>
        <p:nvCxnSpPr>
          <p:cNvPr id="22" name="Connettore 1 21"/>
          <p:cNvCxnSpPr>
            <a:stCxn id="1028" idx="3"/>
          </p:cNvCxnSpPr>
          <p:nvPr/>
        </p:nvCxnSpPr>
        <p:spPr>
          <a:xfrm flipV="1">
            <a:off x="1714500" y="3857625"/>
            <a:ext cx="1285875" cy="623888"/>
          </a:xfrm>
          <a:prstGeom prst="line">
            <a:avLst/>
          </a:prstGeom>
          <a:ln/>
        </p:spPr>
        <p:style>
          <a:lnRef idx="2">
            <a:schemeClr val="accent1"/>
          </a:lnRef>
          <a:fillRef idx="0">
            <a:schemeClr val="accent1"/>
          </a:fillRef>
          <a:effectRef idx="1">
            <a:schemeClr val="accent1"/>
          </a:effectRef>
          <a:fontRef idx="minor">
            <a:schemeClr val="tx1"/>
          </a:fontRef>
        </p:style>
      </p:cxnSp>
      <p:pic>
        <p:nvPicPr>
          <p:cNvPr id="1028" name="Picture 4"/>
          <p:cNvPicPr>
            <a:picLocks noChangeAspect="1" noChangeArrowheads="1"/>
          </p:cNvPicPr>
          <p:nvPr/>
        </p:nvPicPr>
        <p:blipFill>
          <a:blip r:embed="rId6"/>
          <a:srcRect/>
          <a:stretch>
            <a:fillRect/>
          </a:stretch>
        </p:blipFill>
        <p:spPr bwMode="auto">
          <a:xfrm>
            <a:off x="714375" y="3890963"/>
            <a:ext cx="1000125" cy="118110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7"/>
          <a:srcRect/>
          <a:stretch>
            <a:fillRect/>
          </a:stretch>
        </p:blipFill>
        <p:spPr bwMode="auto">
          <a:xfrm>
            <a:off x="6500813" y="1906588"/>
            <a:ext cx="1727200" cy="928687"/>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8"/>
          <a:srcRect/>
          <a:stretch>
            <a:fillRect/>
          </a:stretch>
        </p:blipFill>
        <p:spPr bwMode="auto">
          <a:xfrm>
            <a:off x="4254500" y="1571625"/>
            <a:ext cx="1460500" cy="1285875"/>
          </a:xfrm>
          <a:prstGeom prst="rect">
            <a:avLst/>
          </a:prstGeom>
          <a:ln>
            <a:noFill/>
          </a:ln>
          <a:effectLst>
            <a:outerShdw blurRad="292100" dist="139700" dir="2700000" algn="tl" rotWithShape="0">
              <a:srgbClr val="333333">
                <a:alpha val="65000"/>
              </a:srgbClr>
            </a:outerShdw>
          </a:effectLst>
        </p:spPr>
      </p:pic>
      <p:cxnSp>
        <p:nvCxnSpPr>
          <p:cNvPr id="34" name="Connettore 1 33"/>
          <p:cNvCxnSpPr/>
          <p:nvPr/>
        </p:nvCxnSpPr>
        <p:spPr>
          <a:xfrm rot="5400000">
            <a:off x="3679031" y="2607469"/>
            <a:ext cx="928688" cy="857250"/>
          </a:xfrm>
          <a:prstGeom prst="line">
            <a:avLst/>
          </a:prstGeom>
        </p:spPr>
        <p:style>
          <a:lnRef idx="2">
            <a:schemeClr val="accent2"/>
          </a:lnRef>
          <a:fillRef idx="0">
            <a:schemeClr val="accent2"/>
          </a:fillRef>
          <a:effectRef idx="1">
            <a:schemeClr val="accent2"/>
          </a:effectRef>
          <a:fontRef idx="minor">
            <a:schemeClr val="tx1"/>
          </a:fontRef>
        </p:style>
      </p:cxnSp>
      <p:cxnSp>
        <p:nvCxnSpPr>
          <p:cNvPr id="41" name="Connettore 1 40"/>
          <p:cNvCxnSpPr/>
          <p:nvPr/>
        </p:nvCxnSpPr>
        <p:spPr>
          <a:xfrm>
            <a:off x="5286375" y="2286000"/>
            <a:ext cx="1143000"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43" name="Connettore 1 42"/>
          <p:cNvCxnSpPr>
            <a:stCxn id="2050" idx="2"/>
          </p:cNvCxnSpPr>
          <p:nvPr/>
        </p:nvCxnSpPr>
        <p:spPr>
          <a:xfrm rot="16200000" flipH="1">
            <a:off x="7421563" y="2778125"/>
            <a:ext cx="307975" cy="422275"/>
          </a:xfrm>
          <a:prstGeom prst="line">
            <a:avLst/>
          </a:prstGeom>
        </p:spPr>
        <p:style>
          <a:lnRef idx="2">
            <a:schemeClr val="accent2"/>
          </a:lnRef>
          <a:fillRef idx="0">
            <a:schemeClr val="accent2"/>
          </a:fillRef>
          <a:effectRef idx="1">
            <a:schemeClr val="accent2"/>
          </a:effectRef>
          <a:fontRef idx="minor">
            <a:schemeClr val="tx1"/>
          </a:fontRef>
        </p:style>
      </p:cxnSp>
      <p:pic>
        <p:nvPicPr>
          <p:cNvPr id="2052" name="Picture 4"/>
          <p:cNvPicPr>
            <a:picLocks noChangeAspect="1" noChangeArrowheads="1"/>
          </p:cNvPicPr>
          <p:nvPr/>
        </p:nvPicPr>
        <p:blipFill>
          <a:blip r:embed="rId9"/>
          <a:srcRect/>
          <a:stretch>
            <a:fillRect/>
          </a:stretch>
        </p:blipFill>
        <p:spPr bwMode="auto">
          <a:xfrm>
            <a:off x="4500563" y="4738688"/>
            <a:ext cx="1143000" cy="1333500"/>
          </a:xfrm>
          <a:prstGeom prst="rect">
            <a:avLst/>
          </a:prstGeom>
          <a:ln>
            <a:noFill/>
          </a:ln>
          <a:effectLst>
            <a:outerShdw blurRad="292100" dist="139700" dir="2700000" algn="tl" rotWithShape="0">
              <a:srgbClr val="333333">
                <a:alpha val="65000"/>
              </a:srgbClr>
            </a:outerShdw>
          </a:effectLst>
        </p:spPr>
      </p:pic>
      <p:cxnSp>
        <p:nvCxnSpPr>
          <p:cNvPr id="55" name="Straight Connector 27"/>
          <p:cNvCxnSpPr/>
          <p:nvPr/>
        </p:nvCxnSpPr>
        <p:spPr>
          <a:xfrm rot="10800000">
            <a:off x="6715125" y="2286000"/>
            <a:ext cx="1071563" cy="85725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27"/>
          <p:cNvCxnSpPr/>
          <p:nvPr/>
        </p:nvCxnSpPr>
        <p:spPr>
          <a:xfrm rot="10800000" flipV="1">
            <a:off x="4857750" y="2286000"/>
            <a:ext cx="1857375" cy="0"/>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2" name="Straight Connector 27"/>
          <p:cNvCxnSpPr/>
          <p:nvPr/>
        </p:nvCxnSpPr>
        <p:spPr>
          <a:xfrm rot="5400000">
            <a:off x="3464719" y="2321719"/>
            <a:ext cx="1428750" cy="1357312"/>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68" name="Fumetto 1 67"/>
          <p:cNvSpPr/>
          <p:nvPr/>
        </p:nvSpPr>
        <p:spPr>
          <a:xfrm>
            <a:off x="4572000" y="1125538"/>
            <a:ext cx="2214563" cy="357187"/>
          </a:xfrm>
          <a:prstGeom prst="wedgeRectCallout">
            <a:avLst>
              <a:gd name="adj1" fmla="val 1101"/>
              <a:gd name="adj2" fmla="val 271199"/>
            </a:avLst>
          </a:prstGeom>
          <a:solidFill>
            <a:srgbClr val="FEB6B0"/>
          </a:solidFill>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it-IT" sz="1600" dirty="0"/>
              <a:t>Trasmissioni telematiche</a:t>
            </a:r>
          </a:p>
        </p:txBody>
      </p:sp>
      <p:pic>
        <p:nvPicPr>
          <p:cNvPr id="2053" name="Picture 5"/>
          <p:cNvPicPr>
            <a:picLocks noChangeAspect="1" noChangeArrowheads="1"/>
          </p:cNvPicPr>
          <p:nvPr/>
        </p:nvPicPr>
        <p:blipFill>
          <a:blip r:embed="rId10"/>
          <a:srcRect/>
          <a:stretch>
            <a:fillRect/>
          </a:stretch>
        </p:blipFill>
        <p:spPr bwMode="auto">
          <a:xfrm>
            <a:off x="7483475" y="4764088"/>
            <a:ext cx="1374775" cy="1285875"/>
          </a:xfrm>
          <a:prstGeom prst="rect">
            <a:avLst/>
          </a:prstGeom>
          <a:ln>
            <a:noFill/>
          </a:ln>
          <a:effectLst>
            <a:outerShdw blurRad="292100" dist="139700" dir="2700000" algn="tl" rotWithShape="0">
              <a:srgbClr val="333333">
                <a:alpha val="65000"/>
              </a:srgbClr>
            </a:outerShdw>
          </a:effectLst>
        </p:spPr>
      </p:pic>
      <p:cxnSp>
        <p:nvCxnSpPr>
          <p:cNvPr id="72" name="Connettore 1 71"/>
          <p:cNvCxnSpPr>
            <a:stCxn id="1027" idx="1"/>
          </p:cNvCxnSpPr>
          <p:nvPr/>
        </p:nvCxnSpPr>
        <p:spPr>
          <a:xfrm rot="10800000">
            <a:off x="3714750" y="3790950"/>
            <a:ext cx="1785938" cy="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79" name="Connettore 1 78"/>
          <p:cNvCxnSpPr/>
          <p:nvPr/>
        </p:nvCxnSpPr>
        <p:spPr>
          <a:xfrm>
            <a:off x="3714750" y="4071938"/>
            <a:ext cx="1071563" cy="785812"/>
          </a:xfrm>
          <a:prstGeom prst="line">
            <a:avLst/>
          </a:prstGeom>
        </p:spPr>
        <p:style>
          <a:lnRef idx="2">
            <a:schemeClr val="accent1"/>
          </a:lnRef>
          <a:fillRef idx="0">
            <a:schemeClr val="accent1"/>
          </a:fillRef>
          <a:effectRef idx="1">
            <a:schemeClr val="accent1"/>
          </a:effectRef>
          <a:fontRef idx="minor">
            <a:schemeClr val="tx1"/>
          </a:fontRef>
        </p:style>
      </p:cxnSp>
      <p:cxnSp>
        <p:nvCxnSpPr>
          <p:cNvPr id="81" name="Connettore 1 80"/>
          <p:cNvCxnSpPr>
            <a:stCxn id="2052" idx="3"/>
            <a:endCxn id="2053" idx="1"/>
          </p:cNvCxnSpPr>
          <p:nvPr/>
        </p:nvCxnSpPr>
        <p:spPr>
          <a:xfrm>
            <a:off x="5643563" y="5405438"/>
            <a:ext cx="1839912" cy="1587"/>
          </a:xfrm>
          <a:prstGeom prst="line">
            <a:avLst/>
          </a:prstGeom>
        </p:spPr>
        <p:style>
          <a:lnRef idx="2">
            <a:schemeClr val="accent1"/>
          </a:lnRef>
          <a:fillRef idx="0">
            <a:schemeClr val="accent1"/>
          </a:fillRef>
          <a:effectRef idx="1">
            <a:schemeClr val="accent1"/>
          </a:effectRef>
          <a:fontRef idx="minor">
            <a:schemeClr val="tx1"/>
          </a:fontRef>
        </p:style>
      </p:cxnSp>
      <p:pic>
        <p:nvPicPr>
          <p:cNvPr id="86" name="Picture 4"/>
          <p:cNvPicPr>
            <a:picLocks noChangeAspect="1" noChangeArrowheads="1"/>
          </p:cNvPicPr>
          <p:nvPr/>
        </p:nvPicPr>
        <p:blipFill>
          <a:blip r:embed="rId11"/>
          <a:srcRect/>
          <a:stretch>
            <a:fillRect/>
          </a:stretch>
        </p:blipFill>
        <p:spPr bwMode="auto">
          <a:xfrm>
            <a:off x="4633913" y="3143250"/>
            <a:ext cx="587375" cy="1285875"/>
          </a:xfrm>
          <a:prstGeom prst="rect">
            <a:avLst/>
          </a:prstGeom>
          <a:ln>
            <a:noFill/>
          </a:ln>
          <a:effectLst>
            <a:outerShdw blurRad="292100" dist="139700" dir="2700000" algn="tl" rotWithShape="0">
              <a:srgbClr val="333333">
                <a:alpha val="65000"/>
              </a:srgbClr>
            </a:outerShdw>
          </a:effectLst>
        </p:spPr>
      </p:pic>
      <p:pic>
        <p:nvPicPr>
          <p:cNvPr id="46" name="Picture 10"/>
          <p:cNvPicPr>
            <a:picLocks noChangeAspect="1" noChangeArrowheads="1"/>
          </p:cNvPicPr>
          <p:nvPr/>
        </p:nvPicPr>
        <p:blipFill>
          <a:blip r:embed="rId12"/>
          <a:srcRect/>
          <a:stretch>
            <a:fillRect/>
          </a:stretch>
        </p:blipFill>
        <p:spPr bwMode="auto">
          <a:xfrm>
            <a:off x="2411413" y="3357563"/>
            <a:ext cx="1751012" cy="22621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nodeType="clickEffect">
                                  <p:stCondLst>
                                    <p:cond delay="0"/>
                                  </p:stCondLst>
                                  <p:childTnLst>
                                    <p:animEffect transition="out" filter="dissolve">
                                      <p:cBhvr>
                                        <p:cTn id="6" dur="500"/>
                                        <p:tgtEl>
                                          <p:spTgt spid="86"/>
                                        </p:tgtEl>
                                      </p:cBhvr>
                                    </p:animEffect>
                                    <p:set>
                                      <p:cBhvr>
                                        <p:cTn id="7" dur="1" fill="hold">
                                          <p:stCondLst>
                                            <p:cond delay="499"/>
                                          </p:stCondLst>
                                        </p:cTn>
                                        <p:tgtEl>
                                          <p:spTgt spid="86"/>
                                        </p:tgtEl>
                                        <p:attrNameLst>
                                          <p:attrName>style.visibility</p:attrName>
                                        </p:attrNameLst>
                                      </p:cBhvr>
                                      <p:to>
                                        <p:strVal val="hidden"/>
                                      </p:to>
                                    </p:se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dissolve">
                                      <p:cBhvr>
                                        <p:cTn id="11" dur="500"/>
                                        <p:tgtEl>
                                          <p:spTgt spid="4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dissolve">
                                      <p:cBhvr>
                                        <p:cTn id="16" dur="500"/>
                                        <p:tgtEl>
                                          <p:spTgt spid="43"/>
                                        </p:tgtEl>
                                      </p:cBhvr>
                                    </p:animEffect>
                                  </p:childTnLst>
                                </p:cTn>
                              </p:par>
                              <p:par>
                                <p:cTn id="17" presetID="9"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dissolve">
                                      <p:cBhvr>
                                        <p:cTn id="19" dur="500"/>
                                        <p:tgtEl>
                                          <p:spTgt spid="2050"/>
                                        </p:tgtEl>
                                      </p:cBhvr>
                                    </p:animEffect>
                                  </p:childTnLst>
                                </p:cTn>
                              </p:par>
                              <p:par>
                                <p:cTn id="20" presetID="9"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dissolve">
                                      <p:cBhvr>
                                        <p:cTn id="22" dur="500"/>
                                        <p:tgtEl>
                                          <p:spTgt spid="41"/>
                                        </p:tgtEl>
                                      </p:cBhvr>
                                    </p:animEffect>
                                  </p:childTnLst>
                                </p:cTn>
                              </p:par>
                              <p:par>
                                <p:cTn id="23" presetID="9" presetClass="entr" presetSubtype="0" fill="hold" nodeType="with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dissolve">
                                      <p:cBhvr>
                                        <p:cTn id="25" dur="500"/>
                                        <p:tgtEl>
                                          <p:spTgt spid="2051"/>
                                        </p:tgtEl>
                                      </p:cBhvr>
                                    </p:animEffect>
                                  </p:childTnLst>
                                </p:cTn>
                              </p:par>
                              <p:par>
                                <p:cTn id="26" presetID="9"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500"/>
                                        <p:tgtEl>
                                          <p:spTgt spid="3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dissolve">
                                      <p:cBhvr>
                                        <p:cTn id="33" dur="500"/>
                                        <p:tgtEl>
                                          <p:spTgt spid="55"/>
                                        </p:tgtEl>
                                      </p:cBhvr>
                                    </p:animEffect>
                                  </p:childTnLst>
                                </p:cTn>
                              </p:par>
                              <p:par>
                                <p:cTn id="34" presetID="9" presetClass="entr" presetSubtype="0"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dissolve">
                                      <p:cBhvr>
                                        <p:cTn id="36" dur="500"/>
                                        <p:tgtEl>
                                          <p:spTgt spid="58"/>
                                        </p:tgtEl>
                                      </p:cBhvr>
                                    </p:animEffect>
                                  </p:childTnLst>
                                </p:cTn>
                              </p:par>
                              <p:par>
                                <p:cTn id="37" presetID="9" presetClass="entr" presetSubtype="0"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dissolve">
                                      <p:cBhvr>
                                        <p:cTn id="39" dur="500"/>
                                        <p:tgtEl>
                                          <p:spTgt spid="62"/>
                                        </p:tgtEl>
                                      </p:cBhvr>
                                    </p:animEffect>
                                  </p:childTnLst>
                                </p:cTn>
                              </p:par>
                            </p:childTnLst>
                          </p:cTn>
                        </p:par>
                        <p:par>
                          <p:cTn id="40" fill="hold" nodeType="afterGroup">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dissolve">
                                      <p:cBhvr>
                                        <p:cTn id="43" dur="500"/>
                                        <p:tgtEl>
                                          <p:spTgt spid="68"/>
                                        </p:tgtEl>
                                      </p:cBhvr>
                                    </p:animEffect>
                                  </p:childTnLst>
                                </p:cTn>
                              </p:par>
                              <p:par>
                                <p:cTn id="44" presetID="9" presetClass="exit" presetSubtype="0" fill="hold" nodeType="withEffect">
                                  <p:stCondLst>
                                    <p:cond delay="0"/>
                                  </p:stCondLst>
                                  <p:childTnLst>
                                    <p:animEffect transition="out" filter="dissolve">
                                      <p:cBhvr>
                                        <p:cTn id="45" dur="500"/>
                                        <p:tgtEl>
                                          <p:spTgt spid="62"/>
                                        </p:tgtEl>
                                      </p:cBhvr>
                                    </p:animEffect>
                                    <p:set>
                                      <p:cBhvr>
                                        <p:cTn id="46" dur="1" fill="hold">
                                          <p:stCondLst>
                                            <p:cond delay="499"/>
                                          </p:stCondLst>
                                        </p:cTn>
                                        <p:tgtEl>
                                          <p:spTgt spid="62"/>
                                        </p:tgtEl>
                                        <p:attrNameLst>
                                          <p:attrName>style.visibility</p:attrName>
                                        </p:attrNameLst>
                                      </p:cBhvr>
                                      <p:to>
                                        <p:strVal val="hidden"/>
                                      </p:to>
                                    </p:set>
                                  </p:childTnLst>
                                </p:cTn>
                              </p:par>
                              <p:par>
                                <p:cTn id="47" presetID="9" presetClass="exit" presetSubtype="0" fill="hold" nodeType="withEffect">
                                  <p:stCondLst>
                                    <p:cond delay="0"/>
                                  </p:stCondLst>
                                  <p:childTnLst>
                                    <p:animEffect transition="out" filter="dissolve">
                                      <p:cBhvr>
                                        <p:cTn id="48" dur="500"/>
                                        <p:tgtEl>
                                          <p:spTgt spid="58"/>
                                        </p:tgtEl>
                                      </p:cBhvr>
                                    </p:animEffect>
                                    <p:set>
                                      <p:cBhvr>
                                        <p:cTn id="49" dur="1" fill="hold">
                                          <p:stCondLst>
                                            <p:cond delay="499"/>
                                          </p:stCondLst>
                                        </p:cTn>
                                        <p:tgtEl>
                                          <p:spTgt spid="58"/>
                                        </p:tgtEl>
                                        <p:attrNameLst>
                                          <p:attrName>style.visibility</p:attrName>
                                        </p:attrNameLst>
                                      </p:cBhvr>
                                      <p:to>
                                        <p:strVal val="hidden"/>
                                      </p:to>
                                    </p:set>
                                  </p:childTnLst>
                                </p:cTn>
                              </p:par>
                              <p:par>
                                <p:cTn id="50" presetID="9" presetClass="exit" presetSubtype="0" fill="hold" nodeType="withEffect">
                                  <p:stCondLst>
                                    <p:cond delay="0"/>
                                  </p:stCondLst>
                                  <p:childTnLst>
                                    <p:animEffect transition="out" filter="dissolve">
                                      <p:cBhvr>
                                        <p:cTn id="51" dur="500"/>
                                        <p:tgtEl>
                                          <p:spTgt spid="55"/>
                                        </p:tgtEl>
                                      </p:cBhvr>
                                    </p:animEffect>
                                    <p:set>
                                      <p:cBhvr>
                                        <p:cTn id="52" dur="1" fill="hold">
                                          <p:stCondLst>
                                            <p:cond delay="499"/>
                                          </p:stCondLst>
                                        </p:cTn>
                                        <p:tgtEl>
                                          <p:spTgt spid="55"/>
                                        </p:tgtEl>
                                        <p:attrNameLst>
                                          <p:attrName>style.visibility</p:attrName>
                                        </p:attrNameLst>
                                      </p:cBhvr>
                                      <p:to>
                                        <p:strVal val="hidden"/>
                                      </p:to>
                                    </p:set>
                                  </p:childTnLst>
                                </p:cTn>
                              </p:par>
                              <p:par>
                                <p:cTn id="53" presetID="9" presetClass="exit" presetSubtype="0" fill="hold" grpId="1" nodeType="withEffect">
                                  <p:stCondLst>
                                    <p:cond delay="0"/>
                                  </p:stCondLst>
                                  <p:childTnLst>
                                    <p:animEffect transition="out" filter="dissolve">
                                      <p:cBhvr>
                                        <p:cTn id="54" dur="500"/>
                                        <p:tgtEl>
                                          <p:spTgt spid="68"/>
                                        </p:tgtEl>
                                      </p:cBhvr>
                                    </p:animEffect>
                                    <p:set>
                                      <p:cBhvr>
                                        <p:cTn id="55" dur="1" fill="hold">
                                          <p:stCondLst>
                                            <p:cond delay="499"/>
                                          </p:stCondLst>
                                        </p:cTn>
                                        <p:tgtEl>
                                          <p:spTgt spid="68"/>
                                        </p:tgtEl>
                                        <p:attrNameLst>
                                          <p:attrName>style.visibility</p:attrName>
                                        </p:attrNameLst>
                                      </p:cBhvr>
                                      <p:to>
                                        <p:strVal val="hidden"/>
                                      </p:to>
                                    </p:set>
                                  </p:childTnLst>
                                </p:cTn>
                              </p:par>
                            </p:childTnLst>
                          </p:cTn>
                        </p:par>
                        <p:par>
                          <p:cTn id="56" fill="hold" nodeType="afterGroup">
                            <p:stCondLst>
                              <p:cond delay="1000"/>
                            </p:stCondLst>
                            <p:childTnLst>
                              <p:par>
                                <p:cTn id="57" presetID="9" presetClass="entr" presetSubtype="0"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dissolve">
                                      <p:cBhvr>
                                        <p:cTn id="59" dur="500"/>
                                        <p:tgtEl>
                                          <p:spTgt spid="79"/>
                                        </p:tgtEl>
                                      </p:cBhvr>
                                    </p:animEffect>
                                  </p:childTnLst>
                                </p:cTn>
                              </p:par>
                              <p:par>
                                <p:cTn id="60" presetID="9" presetClass="entr" presetSubtype="0" fill="hold" nodeType="withEffect">
                                  <p:stCondLst>
                                    <p:cond delay="0"/>
                                  </p:stCondLst>
                                  <p:childTnLst>
                                    <p:set>
                                      <p:cBhvr>
                                        <p:cTn id="61" dur="1" fill="hold">
                                          <p:stCondLst>
                                            <p:cond delay="0"/>
                                          </p:stCondLst>
                                        </p:cTn>
                                        <p:tgtEl>
                                          <p:spTgt spid="2052"/>
                                        </p:tgtEl>
                                        <p:attrNameLst>
                                          <p:attrName>style.visibility</p:attrName>
                                        </p:attrNameLst>
                                      </p:cBhvr>
                                      <p:to>
                                        <p:strVal val="visible"/>
                                      </p:to>
                                    </p:set>
                                    <p:animEffect transition="in" filter="dissolve">
                                      <p:cBhvr>
                                        <p:cTn id="62" dur="500"/>
                                        <p:tgtEl>
                                          <p:spTgt spid="205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9" presetClass="entr" presetSubtype="0" fill="hold" nodeType="click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dissolve">
                                      <p:cBhvr>
                                        <p:cTn id="67" dur="500"/>
                                        <p:tgtEl>
                                          <p:spTgt spid="81"/>
                                        </p:tgtEl>
                                      </p:cBhvr>
                                    </p:animEffect>
                                  </p:childTnLst>
                                </p:cTn>
                              </p:par>
                              <p:par>
                                <p:cTn id="68" presetID="9" presetClass="entr" presetSubtype="0" fill="hold" nodeType="withEffect">
                                  <p:stCondLst>
                                    <p:cond delay="0"/>
                                  </p:stCondLst>
                                  <p:childTnLst>
                                    <p:set>
                                      <p:cBhvr>
                                        <p:cTn id="69" dur="1" fill="hold">
                                          <p:stCondLst>
                                            <p:cond delay="0"/>
                                          </p:stCondLst>
                                        </p:cTn>
                                        <p:tgtEl>
                                          <p:spTgt spid="2053"/>
                                        </p:tgtEl>
                                        <p:attrNameLst>
                                          <p:attrName>style.visibility</p:attrName>
                                        </p:attrNameLst>
                                      </p:cBhvr>
                                      <p:to>
                                        <p:strVal val="visible"/>
                                      </p:to>
                                    </p:set>
                                    <p:animEffect transition="in" filter="dissolve">
                                      <p:cBhvr>
                                        <p:cTn id="70"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68" grpId="0" animBg="1"/>
      <p:bldP spid="68" grpId="1" animBg="1"/>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5074</TotalTime>
  <Words>2739</Words>
  <Application>Microsoft Office PowerPoint</Application>
  <PresentationFormat>Presentazione su schermo (4:3)</PresentationFormat>
  <Paragraphs>485</Paragraphs>
  <Slides>51</Slides>
  <Notes>24</Notes>
  <HiddenSlides>0</HiddenSlides>
  <MMClips>0</MMClips>
  <ScaleCrop>false</ScaleCrop>
  <HeadingPairs>
    <vt:vector size="6" baseType="variant">
      <vt:variant>
        <vt:lpstr>Caratteri utilizzati</vt:lpstr>
      </vt:variant>
      <vt:variant>
        <vt:i4>10</vt:i4>
      </vt:variant>
      <vt:variant>
        <vt:lpstr>Modello struttura</vt:lpstr>
      </vt:variant>
      <vt:variant>
        <vt:i4>1</vt:i4>
      </vt:variant>
      <vt:variant>
        <vt:lpstr>Titoli diapositive</vt:lpstr>
      </vt:variant>
      <vt:variant>
        <vt:i4>51</vt:i4>
      </vt:variant>
    </vt:vector>
  </HeadingPairs>
  <TitlesOfParts>
    <vt:vector size="62" baseType="lpstr">
      <vt:lpstr>Arial</vt:lpstr>
      <vt:lpstr>Calibri</vt:lpstr>
      <vt:lpstr>ＭＳ Ｐゴシック</vt:lpstr>
      <vt:lpstr>Times New Roman</vt:lpstr>
      <vt:lpstr>Tahoma</vt:lpstr>
      <vt:lpstr>Trebuchet MS</vt:lpstr>
      <vt:lpstr>Wingdings 2</vt:lpstr>
      <vt:lpstr>Wingdings</vt:lpstr>
      <vt:lpstr>SimSun</vt:lpstr>
      <vt:lpstr>Verdana</vt:lpstr>
      <vt:lpstr>Tema di Office</vt:lpstr>
      <vt:lpstr>Milano 28 febbraio 2012 _______________ Agenda</vt:lpstr>
      <vt:lpstr>ACCELERARE LA GIUSTIZIA  PIANO STRAORDINARIO PER LA DIGITALIZZAZIONE  </vt:lpstr>
      <vt:lpstr>Diapositiva 3</vt:lpstr>
      <vt:lpstr>Obiettivi del programma</vt:lpstr>
      <vt:lpstr>Obiettivi del programma</vt:lpstr>
      <vt:lpstr>Obiettivi del programma</vt:lpstr>
      <vt:lpstr>Diapositiva 7</vt:lpstr>
      <vt:lpstr>L’attuale architettura PCT D.P.R. 123/2001 e regole tecniche (D.M. 17/7/2008)</vt:lpstr>
      <vt:lpstr>Nuova Architettura PCT D.L. 193/2009 (L. 24/2010)</vt:lpstr>
      <vt:lpstr>Architettura Sistema Notifiche Penali D.L. 193/2009 (L. 24/2010)</vt:lpstr>
      <vt:lpstr>Pagamenti telematici</vt:lpstr>
      <vt:lpstr>Pagamenti telematici</vt:lpstr>
      <vt:lpstr>Diapositiva 13</vt:lpstr>
      <vt:lpstr>Diapositiva 14</vt:lpstr>
      <vt:lpstr>Diapositiva 15</vt:lpstr>
      <vt:lpstr>Diapositiva 16</vt:lpstr>
      <vt:lpstr>Diapositiva 17</vt:lpstr>
      <vt:lpstr>Diapositiva 18</vt:lpstr>
      <vt:lpstr>Diapositiva 19</vt:lpstr>
      <vt:lpstr>Diapositiva 20</vt:lpstr>
      <vt:lpstr>Diapositiva 21</vt:lpstr>
      <vt:lpstr>Indice</vt:lpstr>
      <vt:lpstr>1. Premessa</vt:lpstr>
      <vt:lpstr>2. Concetto di Notifica e Comunicazione</vt:lpstr>
      <vt:lpstr>3. Contesto normativo</vt:lpstr>
      <vt:lpstr>b) Decreto Legge n. 112 del 225 giugno 2008  convertito con Legge n.133 del 6 agosto 2008</vt:lpstr>
      <vt:lpstr>Diapositiva 27</vt:lpstr>
      <vt:lpstr> b) Decreto Legge n. 193 del 29 dicembre 2009  convertito con Legge del 22 febbraio 2010 n. 24  </vt:lpstr>
      <vt:lpstr> </vt:lpstr>
      <vt:lpstr> c) Decreto Ministeriale n. 44 del 21 febbraio 2011 </vt:lpstr>
      <vt:lpstr>4. Contesto attuale  a) Attori</vt:lpstr>
      <vt:lpstr>b) Flusso cartaceo </vt:lpstr>
      <vt:lpstr>c) Dettaglio: flusso Notifica</vt:lpstr>
      <vt:lpstr>L’Ufficiale Giudiziario:</vt:lpstr>
      <vt:lpstr>L’Ufficio Giudiziario:</vt:lpstr>
      <vt:lpstr>L’Ufficio Giudiziario:</vt:lpstr>
      <vt:lpstr>5. Soluzione adottata: SNP – Sistema Notifiche Penali</vt:lpstr>
      <vt:lpstr>Diapositiva 38</vt:lpstr>
      <vt:lpstr>Diapositiva 39</vt:lpstr>
      <vt:lpstr>6. L’applicativo</vt:lpstr>
      <vt:lpstr>a)Il processo di notifica telematica</vt:lpstr>
      <vt:lpstr>b) Il flusso: acquisizione, classificazione, firma</vt:lpstr>
      <vt:lpstr>b) Il flusso:l’invio </vt:lpstr>
      <vt:lpstr>b) Il flusso : le ricevute</vt:lpstr>
      <vt:lpstr>7. Monitoraggio</vt:lpstr>
      <vt:lpstr>8.L’artefatto</vt:lpstr>
      <vt:lpstr>9. Ipotesi organizzative di flusso di lavoro</vt:lpstr>
      <vt:lpstr>Diapositiva 48</vt:lpstr>
      <vt:lpstr>Diapositiva 49</vt:lpstr>
      <vt:lpstr>Diapositiva 50</vt:lpstr>
      <vt:lpstr>10. Sviluppi futuri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Helios Ciancio</dc:creator>
  <cp:lastModifiedBy>giuliano</cp:lastModifiedBy>
  <cp:revision>101</cp:revision>
  <cp:lastPrinted>2012-02-06T07:51:41Z</cp:lastPrinted>
  <dcterms:created xsi:type="dcterms:W3CDTF">2011-11-25T09:09:48Z</dcterms:created>
  <dcterms:modified xsi:type="dcterms:W3CDTF">2012-02-29T12:38:58Z</dcterms:modified>
</cp:coreProperties>
</file>